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0"/>
  </p:notesMasterIdLst>
  <p:sldIdLst>
    <p:sldId id="256" r:id="rId2"/>
    <p:sldId id="354" r:id="rId3"/>
    <p:sldId id="259" r:id="rId4"/>
    <p:sldId id="261" r:id="rId5"/>
    <p:sldId id="262" r:id="rId6"/>
    <p:sldId id="263" r:id="rId7"/>
    <p:sldId id="264" r:id="rId8"/>
    <p:sldId id="265" r:id="rId9"/>
    <p:sldId id="266" r:id="rId10"/>
    <p:sldId id="267" r:id="rId11"/>
    <p:sldId id="268" r:id="rId12"/>
    <p:sldId id="269" r:id="rId13"/>
    <p:sldId id="270" r:id="rId14"/>
    <p:sldId id="271" r:id="rId15"/>
    <p:sldId id="275" r:id="rId16"/>
    <p:sldId id="362" r:id="rId17"/>
    <p:sldId id="364" r:id="rId18"/>
    <p:sldId id="3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327" autoAdjust="0"/>
    <p:restoredTop sz="65405" autoAdjust="0"/>
  </p:normalViewPr>
  <p:slideViewPr>
    <p:cSldViewPr snapToGrid="0">
      <p:cViewPr varScale="1">
        <p:scale>
          <a:sx n="98" d="100"/>
          <a:sy n="98" d="100"/>
        </p:scale>
        <p:origin x="56" y="3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0727D-3A19-9D42-897B-C7ABB07E8215}"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47282-0EE2-364D-BC4F-3079113CDD86}" type="slidenum">
              <a:rPr lang="en-US" smtClean="0"/>
              <a:t>‹#›</a:t>
            </a:fld>
            <a:endParaRPr lang="en-US"/>
          </a:p>
        </p:txBody>
      </p:sp>
    </p:spTree>
    <p:extLst>
      <p:ext uri="{BB962C8B-B14F-4D97-AF65-F5344CB8AC3E}">
        <p14:creationId xmlns:p14="http://schemas.microsoft.com/office/powerpoint/2010/main" val="276834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EVEING THIS IS JEFF MORGAN FOR OUR GROUP PROJECT WE CHOSE TO ASK THE QUESTION.</a:t>
            </a:r>
          </a:p>
          <a:p>
            <a:endParaRPr lang="en-US" dirty="0"/>
          </a:p>
          <a:p>
            <a:r>
              <a:rPr lang="en-US" dirty="0"/>
              <a:t>IS WASHINGTON STATE READY FOR THE EV REVOLUTION?</a:t>
            </a:r>
          </a:p>
          <a:p>
            <a:endParaRPr lang="en-US" dirty="0"/>
          </a:p>
          <a:p>
            <a:endParaRPr lang="en-US" dirty="0"/>
          </a:p>
          <a:p>
            <a:r>
              <a:rPr lang="en-US" dirty="0"/>
              <a:t>I WILL BE JOINED BY MY GROUP MATES ESHA PATEL, IPSITA PATTANAIK, NEIL LAWREN AND SMITA SHAH.</a:t>
            </a:r>
          </a:p>
          <a:p>
            <a:endParaRPr lang="en-US" dirty="0"/>
          </a:p>
          <a:p>
            <a:r>
              <a:rPr lang="en-US" dirty="0"/>
              <a:t>LET GET INTO IT SHALL WE?</a:t>
            </a:r>
          </a:p>
        </p:txBody>
      </p:sp>
      <p:sp>
        <p:nvSpPr>
          <p:cNvPr id="4" name="Slide Number Placeholder 3"/>
          <p:cNvSpPr>
            <a:spLocks noGrp="1"/>
          </p:cNvSpPr>
          <p:nvPr>
            <p:ph type="sldNum" sz="quarter" idx="5"/>
          </p:nvPr>
        </p:nvSpPr>
        <p:spPr/>
        <p:txBody>
          <a:bodyPr/>
          <a:lstStyle/>
          <a:p>
            <a:fld id="{95447282-0EE2-364D-BC4F-3079113CDD86}" type="slidenum">
              <a:rPr lang="en-US" smtClean="0"/>
              <a:t>1</a:t>
            </a:fld>
            <a:endParaRPr lang="en-US"/>
          </a:p>
        </p:txBody>
      </p:sp>
    </p:spTree>
    <p:extLst>
      <p:ext uri="{BB962C8B-B14F-4D97-AF65-F5344CB8AC3E}">
        <p14:creationId xmlns:p14="http://schemas.microsoft.com/office/powerpoint/2010/main" val="1085390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Vancouver  pie chart has 52.4%  slow charging station vs. 1.2% for super  fast charging station</a:t>
            </a:r>
          </a:p>
          <a:p>
            <a:r>
              <a:rPr lang="en-US" dirty="0"/>
              <a:t>And on the other side the map  shows all the charging station in Vancouver</a:t>
            </a:r>
          </a:p>
        </p:txBody>
      </p:sp>
      <p:sp>
        <p:nvSpPr>
          <p:cNvPr id="4" name="Slide Number Placeholder 3"/>
          <p:cNvSpPr>
            <a:spLocks noGrp="1"/>
          </p:cNvSpPr>
          <p:nvPr>
            <p:ph type="sldNum" sz="quarter" idx="5"/>
          </p:nvPr>
        </p:nvSpPr>
        <p:spPr/>
        <p:txBody>
          <a:bodyPr/>
          <a:lstStyle/>
          <a:p>
            <a:fld id="{95447282-0EE2-364D-BC4F-3079113CDD86}" type="slidenum">
              <a:rPr lang="en-US" smtClean="0"/>
              <a:t>10</a:t>
            </a:fld>
            <a:endParaRPr lang="en-US"/>
          </a:p>
        </p:txBody>
      </p:sp>
    </p:spTree>
    <p:extLst>
      <p:ext uri="{BB962C8B-B14F-4D97-AF65-F5344CB8AC3E}">
        <p14:creationId xmlns:p14="http://schemas.microsoft.com/office/powerpoint/2010/main" val="2019839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Redmond, pie chart has 64.8%  slow charging station Vs. 4.5% for very fast charging station</a:t>
            </a:r>
          </a:p>
          <a:p>
            <a:r>
              <a:rPr lang="en-US" dirty="0"/>
              <a:t>And on the other side the map  shows all the charging station in Redmond.</a:t>
            </a:r>
          </a:p>
        </p:txBody>
      </p:sp>
      <p:sp>
        <p:nvSpPr>
          <p:cNvPr id="4" name="Slide Number Placeholder 3"/>
          <p:cNvSpPr>
            <a:spLocks noGrp="1"/>
          </p:cNvSpPr>
          <p:nvPr>
            <p:ph type="sldNum" sz="quarter" idx="5"/>
          </p:nvPr>
        </p:nvSpPr>
        <p:spPr/>
        <p:txBody>
          <a:bodyPr/>
          <a:lstStyle/>
          <a:p>
            <a:fld id="{95447282-0EE2-364D-BC4F-3079113CDD86}" type="slidenum">
              <a:rPr lang="en-US" smtClean="0"/>
              <a:t>11</a:t>
            </a:fld>
            <a:endParaRPr lang="en-US"/>
          </a:p>
        </p:txBody>
      </p:sp>
    </p:spTree>
    <p:extLst>
      <p:ext uri="{BB962C8B-B14F-4D97-AF65-F5344CB8AC3E}">
        <p14:creationId xmlns:p14="http://schemas.microsoft.com/office/powerpoint/2010/main" val="3834385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Seattle   pie chart has 71.2%  slow charging station vs. 9.6% for  fast charging station.</a:t>
            </a:r>
          </a:p>
          <a:p>
            <a:r>
              <a:rPr lang="en-US" dirty="0"/>
              <a:t>And on the other side the map  shows all the charging station in Seattle</a:t>
            </a:r>
          </a:p>
        </p:txBody>
      </p:sp>
      <p:sp>
        <p:nvSpPr>
          <p:cNvPr id="4" name="Slide Number Placeholder 3"/>
          <p:cNvSpPr>
            <a:spLocks noGrp="1"/>
          </p:cNvSpPr>
          <p:nvPr>
            <p:ph type="sldNum" sz="quarter" idx="5"/>
          </p:nvPr>
        </p:nvSpPr>
        <p:spPr/>
        <p:txBody>
          <a:bodyPr/>
          <a:lstStyle/>
          <a:p>
            <a:fld id="{95447282-0EE2-364D-BC4F-3079113CDD86}" type="slidenum">
              <a:rPr lang="en-US" smtClean="0"/>
              <a:t>12</a:t>
            </a:fld>
            <a:endParaRPr lang="en-US"/>
          </a:p>
        </p:txBody>
      </p:sp>
    </p:spTree>
    <p:extLst>
      <p:ext uri="{BB962C8B-B14F-4D97-AF65-F5344CB8AC3E}">
        <p14:creationId xmlns:p14="http://schemas.microsoft.com/office/powerpoint/2010/main" val="41373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a:p>
            <a:endParaRPr lang="en-US" dirty="0"/>
          </a:p>
          <a:p>
            <a:r>
              <a:rPr lang="en-US" b="0" i="0" dirty="0">
                <a:effectLst/>
                <a:latin typeface="Arial" panose="020B0604020202020204" pitchFamily="34" charset="0"/>
              </a:rPr>
              <a:t>I’ll be trying to answer our third sub question was “What are the most </a:t>
            </a:r>
            <a:br>
              <a:rPr lang="en-US" dirty="0"/>
            </a:br>
            <a:r>
              <a:rPr lang="en-US" b="0" i="0" dirty="0">
                <a:effectLst/>
                <a:latin typeface="Arial" panose="020B0604020202020204" pitchFamily="34" charset="0"/>
              </a:rPr>
              <a:t>popular car models in the selected cities, and do they have federal </a:t>
            </a:r>
            <a:br>
              <a:rPr lang="en-US" dirty="0"/>
            </a:br>
            <a:r>
              <a:rPr lang="en-US" b="0" i="0" dirty="0">
                <a:effectLst/>
                <a:latin typeface="Arial" panose="020B0604020202020204" pitchFamily="34" charset="0"/>
              </a:rPr>
              <a:t>incentives?</a:t>
            </a:r>
            <a:br>
              <a:rPr lang="en-US" dirty="0"/>
            </a:br>
            <a:r>
              <a:rPr lang="en-US" b="0" i="0" dirty="0">
                <a:effectLst/>
                <a:latin typeface="Arial" panose="020B0604020202020204" pitchFamily="34" charset="0"/>
              </a:rPr>
              <a:t>Based on our data analysis, the highest car model registered for all 5 cities </a:t>
            </a:r>
            <a:br>
              <a:rPr lang="en-US" dirty="0"/>
            </a:br>
            <a:r>
              <a:rPr lang="en-US" b="0" i="0" dirty="0">
                <a:effectLst/>
                <a:latin typeface="Arial" panose="020B0604020202020204" pitchFamily="34" charset="0"/>
              </a:rPr>
              <a:t>was Tesla Model Y. </a:t>
            </a:r>
            <a:br>
              <a:rPr lang="en-US" dirty="0"/>
            </a:br>
            <a:r>
              <a:rPr lang="en-US" b="0" i="0" dirty="0">
                <a:effectLst/>
                <a:latin typeface="Arial" panose="020B0604020202020204" pitchFamily="34" charset="0"/>
              </a:rPr>
              <a:t>We have created </a:t>
            </a:r>
            <a:r>
              <a:rPr lang="en-US" b="0" i="0" dirty="0" err="1">
                <a:effectLst/>
                <a:latin typeface="Arial" panose="020B0604020202020204" pitchFamily="34" charset="0"/>
              </a:rPr>
              <a:t>wordcloud</a:t>
            </a:r>
            <a:r>
              <a:rPr lang="en-US" b="0" i="0" dirty="0">
                <a:effectLst/>
                <a:latin typeface="Arial" panose="020B0604020202020204" pitchFamily="34" charset="0"/>
              </a:rPr>
              <a:t> and a bar chart which both show that Tesla </a:t>
            </a:r>
            <a:br>
              <a:rPr lang="en-US" dirty="0"/>
            </a:br>
            <a:r>
              <a:rPr lang="en-US" b="0" i="0" dirty="0">
                <a:effectLst/>
                <a:latin typeface="Arial" panose="020B0604020202020204" pitchFamily="34" charset="0"/>
              </a:rPr>
              <a:t>MODEL Y was the most popular followed by Tesla Model 3. </a:t>
            </a:r>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13</a:t>
            </a:fld>
            <a:endParaRPr lang="en-US"/>
          </a:p>
        </p:txBody>
      </p:sp>
    </p:spTree>
    <p:extLst>
      <p:ext uri="{BB962C8B-B14F-4D97-AF65-F5344CB8AC3E}">
        <p14:creationId xmlns:p14="http://schemas.microsoft.com/office/powerpoint/2010/main" val="3257982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ESHA SPEAKS</a:t>
            </a:r>
          </a:p>
          <a:p>
            <a:endParaRPr lang="en-US" dirty="0"/>
          </a:p>
          <a:p>
            <a:r>
              <a:rPr lang="en-US" b="0" i="0" dirty="0">
                <a:effectLst/>
                <a:latin typeface="Arial" panose="020B0604020202020204" pitchFamily="34" charset="0"/>
              </a:rPr>
              <a:t>We had found data for federal incentives and decided to check if the top 6 </a:t>
            </a:r>
            <a:br>
              <a:rPr lang="en-US" dirty="0"/>
            </a:br>
            <a:r>
              <a:rPr lang="en-US" b="0" i="0" dirty="0">
                <a:effectLst/>
                <a:latin typeface="Arial" panose="020B0604020202020204" pitchFamily="34" charset="0"/>
              </a:rPr>
              <a:t>most popular EV cars in top selected cities received federal rebate.</a:t>
            </a:r>
            <a:br>
              <a:rPr lang="en-US" dirty="0"/>
            </a:br>
            <a:r>
              <a:rPr lang="en-US" b="0" i="0" dirty="0">
                <a:effectLst/>
                <a:latin typeface="Arial" panose="020B0604020202020204" pitchFamily="34" charset="0"/>
              </a:rPr>
              <a:t>But we have realized that not all EV cars receive federal rebate. </a:t>
            </a:r>
            <a:br>
              <a:rPr lang="en-US" dirty="0"/>
            </a:br>
            <a:r>
              <a:rPr lang="en-US" b="0" i="0" dirty="0">
                <a:effectLst/>
                <a:latin typeface="Arial" panose="020B0604020202020204" pitchFamily="34" charset="0"/>
              </a:rPr>
              <a:t>However, the most popular car Model Y receives 7500 tax credit amount.</a:t>
            </a:r>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14</a:t>
            </a:fld>
            <a:endParaRPr lang="en-US"/>
          </a:p>
        </p:txBody>
      </p:sp>
    </p:spTree>
    <p:extLst>
      <p:ext uri="{BB962C8B-B14F-4D97-AF65-F5344CB8AC3E}">
        <p14:creationId xmlns:p14="http://schemas.microsoft.com/office/powerpoint/2010/main" val="3261426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3113" y="304800"/>
            <a:ext cx="2781300" cy="1565275"/>
          </a:xfrm>
        </p:spPr>
      </p:sp>
      <p:sp>
        <p:nvSpPr>
          <p:cNvPr id="4" name="Slide Number Placeholder 3"/>
          <p:cNvSpPr>
            <a:spLocks noGrp="1"/>
          </p:cNvSpPr>
          <p:nvPr>
            <p:ph type="sldNum" sz="quarter" idx="10"/>
          </p:nvPr>
        </p:nvSpPr>
        <p:spPr/>
        <p:txBody>
          <a:bodyPr/>
          <a:lstStyle/>
          <a:p>
            <a:fld id="{01C9FC32-8884-45D6-BF70-012DE437CA32}" type="slidenum">
              <a:rPr lang="en-US" smtClean="0"/>
              <a:t>15</a:t>
            </a:fld>
            <a:endParaRPr lang="en-US"/>
          </a:p>
        </p:txBody>
      </p:sp>
      <p:sp>
        <p:nvSpPr>
          <p:cNvPr id="6" name="Notes Placeholder 5">
            <a:extLst>
              <a:ext uri="{FF2B5EF4-FFF2-40B4-BE49-F238E27FC236}">
                <a16:creationId xmlns:a16="http://schemas.microsoft.com/office/drawing/2014/main" id="{017BC00D-34C7-4259-A4BF-7537D76EE544}"/>
              </a:ext>
            </a:extLst>
          </p:cNvPr>
          <p:cNvSpPr>
            <a:spLocks noGrp="1"/>
          </p:cNvSpPr>
          <p:nvPr>
            <p:ph type="body" sz="quarter" idx="3"/>
          </p:nvPr>
        </p:nvSpPr>
        <p:spPr/>
        <p:txBody>
          <a:bodyPr/>
          <a:lstStyle/>
          <a:p>
            <a:r>
              <a:rPr lang="en-US" dirty="0"/>
              <a:t>SPEAK ESHA</a:t>
            </a:r>
          </a:p>
          <a:p>
            <a:endParaRPr lang="en-US" dirty="0"/>
          </a:p>
          <a:p>
            <a:r>
              <a:rPr lang="en-US" b="0" i="0" dirty="0">
                <a:effectLst/>
                <a:latin typeface="Arial" panose="020B0604020202020204" pitchFamily="34" charset="0"/>
              </a:rPr>
              <a:t>I’ll be talking about the potential benefits of buying an EV. </a:t>
            </a:r>
            <a:br>
              <a:rPr lang="en-US" dirty="0"/>
            </a:br>
            <a:r>
              <a:rPr lang="en-US" b="0" i="0" dirty="0">
                <a:effectLst/>
                <a:latin typeface="Arial" panose="020B0604020202020204" pitchFamily="34" charset="0"/>
              </a:rPr>
              <a:t>Electricity rates are more stable than gasoline prices.</a:t>
            </a:r>
            <a:br>
              <a:rPr lang="en-US" dirty="0"/>
            </a:br>
            <a:r>
              <a:rPr lang="en-US" b="0" i="0" dirty="0">
                <a:effectLst/>
                <a:latin typeface="Arial" panose="020B0604020202020204" pitchFamily="34" charset="0"/>
              </a:rPr>
              <a:t>It’s cheaper to charge than to fill the tank. </a:t>
            </a:r>
            <a:br>
              <a:rPr lang="en-US" dirty="0"/>
            </a:br>
            <a:r>
              <a:rPr lang="en-US" b="0" i="0" dirty="0">
                <a:effectLst/>
                <a:latin typeface="Arial" panose="020B0604020202020204" pitchFamily="34" charset="0"/>
              </a:rPr>
              <a:t>EVs have lower long-term costs, with long term battery warranties.</a:t>
            </a:r>
            <a:br>
              <a:rPr lang="en-US" dirty="0"/>
            </a:br>
            <a:r>
              <a:rPr lang="en-US" b="0" i="0" dirty="0">
                <a:effectLst/>
                <a:latin typeface="Arial" panose="020B0604020202020204" pitchFamily="34" charset="0"/>
              </a:rPr>
              <a:t>There are grants, rebates and tax credits for EV cars and Chargers.</a:t>
            </a:r>
            <a:br>
              <a:rPr lang="en-US" dirty="0"/>
            </a:br>
            <a:r>
              <a:rPr lang="en-US" b="0" i="0" dirty="0" err="1">
                <a:effectLst/>
                <a:latin typeface="Arial" panose="020B0604020202020204" pitchFamily="34" charset="0"/>
              </a:rPr>
              <a:t>Evs</a:t>
            </a:r>
            <a:r>
              <a:rPr lang="en-US" b="0" i="0" dirty="0">
                <a:effectLst/>
                <a:latin typeface="Arial" panose="020B0604020202020204" pitchFamily="34" charset="0"/>
              </a:rPr>
              <a:t> have free or reduced tolls.</a:t>
            </a:r>
            <a:br>
              <a:rPr lang="en-US" dirty="0"/>
            </a:br>
            <a:r>
              <a:rPr lang="en-US" b="0" i="0" dirty="0">
                <a:effectLst/>
                <a:latin typeface="Arial" panose="020B0604020202020204" pitchFamily="34" charset="0"/>
              </a:rPr>
              <a:t>I will now be handing it over to Neil to talk about our main question and the </a:t>
            </a:r>
            <a:br>
              <a:rPr lang="en-US" dirty="0"/>
            </a:br>
            <a:r>
              <a:rPr lang="en-US" b="0" i="0" dirty="0">
                <a:effectLst/>
                <a:latin typeface="Arial" panose="020B0604020202020204" pitchFamily="34" charset="0"/>
              </a:rPr>
              <a:t>limitations. </a:t>
            </a:r>
            <a:endParaRPr lang="en-US" dirty="0"/>
          </a:p>
        </p:txBody>
      </p:sp>
    </p:spTree>
    <p:extLst>
      <p:ext uri="{BB962C8B-B14F-4D97-AF65-F5344CB8AC3E}">
        <p14:creationId xmlns:p14="http://schemas.microsoft.com/office/powerpoint/2010/main" val="6469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D1C1D"/>
                </a:solidFill>
                <a:effectLst/>
                <a:latin typeface="Slack-Lato"/>
              </a:rPr>
              <a:t>Our research shows that Washington State may not be fully ready for the Electric Vehicle (EV) Revolution right now.</a:t>
            </a:r>
          </a:p>
          <a:p>
            <a:pPr algn="l">
              <a:buFont typeface="Arial" panose="020B0604020202020204" pitchFamily="34" charset="0"/>
              <a:buChar char="•"/>
            </a:pP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 We focused on the top 5 cities with the most registered electric vehicles and found a concerning lack of infrastructure to support widespread EV use.</a:t>
            </a:r>
          </a:p>
          <a:p>
            <a:pPr algn="l">
              <a:buFont typeface="Arial" panose="020B0604020202020204" pitchFamily="34" charset="0"/>
              <a:buChar char="•"/>
            </a:pP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One main issue is the shortage of charging stations in these cities. Despite more electric vehicles on the road, the current charging infrastructure isn't keeping up with the growing demand. </a:t>
            </a:r>
          </a:p>
          <a:p>
            <a:pPr algn="l">
              <a:buFont typeface="Arial" panose="020B0604020202020204" pitchFamily="34" charset="0"/>
              <a:buChar char="•"/>
            </a:pPr>
            <a:endParaRPr lang="en-US" b="0" i="0" dirty="0">
              <a:solidFill>
                <a:srgbClr val="1D1C1D"/>
              </a:solidFill>
              <a:effectLst/>
              <a:latin typeface="Slack-Lato"/>
            </a:endParaRPr>
          </a:p>
          <a:p>
            <a:pPr algn="l">
              <a:buFont typeface="Arial" panose="020B0604020202020204" pitchFamily="34" charset="0"/>
              <a:buChar char="•"/>
            </a:pPr>
            <a:r>
              <a:rPr lang="en-US" b="0" i="0" dirty="0">
                <a:solidFill>
                  <a:srgbClr val="1D1C1D"/>
                </a:solidFill>
                <a:effectLst/>
                <a:latin typeface="Slack-Lato"/>
              </a:rPr>
              <a:t>This lack of charging stations can be a big problem for EV owners, especially for those who can't easily charge near their homes or workplaces.</a:t>
            </a:r>
          </a:p>
          <a:p>
            <a:pPr algn="l">
              <a:buFont typeface="Arial" panose="020B0604020202020204" pitchFamily="34" charset="0"/>
              <a:buChar char="•"/>
            </a:pPr>
            <a:r>
              <a:rPr lang="en-US" b="0" i="0" dirty="0">
                <a:solidFill>
                  <a:srgbClr val="1D1C1D"/>
                </a:solidFill>
                <a:effectLst/>
                <a:latin typeface="Slack-Lato"/>
              </a:rPr>
              <a:t>Our research also indicates that most charging stations are relatively slow. This not only makes using EVs less convenient but could lead to practical issues like not having enough charge when needed. Some people believe that high-speed charging can affect the lifespan of an electric car's battery. However, modern electric vehicles usually have built-in systems to manage charging speed and battery temperature, reducing potential negative </a:t>
            </a:r>
            <a:r>
              <a:rPr lang="en-US" b="0" i="0" dirty="0" err="1">
                <a:solidFill>
                  <a:srgbClr val="1D1C1D"/>
                </a:solidFill>
                <a:effectLst/>
                <a:latin typeface="Slack-Lato"/>
              </a:rPr>
              <a:t>impacts.Apart</a:t>
            </a:r>
            <a:r>
              <a:rPr lang="en-US" b="0" i="0" dirty="0">
                <a:solidFill>
                  <a:srgbClr val="1D1C1D"/>
                </a:solidFill>
                <a:effectLst/>
                <a:latin typeface="Slack-Lato"/>
              </a:rPr>
              <a:t> from infrastructure challenges, our analysis stresses the importance of knowing about federal and state incentives when buying an electric vehicle. These incentives can significantly lower the overall cost of owning an EV and make them more financially appealing to </a:t>
            </a:r>
            <a:r>
              <a:rPr lang="en-US" b="0" i="0" dirty="0" err="1">
                <a:solidFill>
                  <a:srgbClr val="1D1C1D"/>
                </a:solidFill>
                <a:effectLst/>
                <a:latin typeface="Slack-Lato"/>
              </a:rPr>
              <a:t>consumers.In</a:t>
            </a:r>
            <a:r>
              <a:rPr lang="en-US" b="0" i="0" dirty="0">
                <a:solidFill>
                  <a:srgbClr val="1D1C1D"/>
                </a:solidFill>
                <a:effectLst/>
                <a:latin typeface="Slack-Lato"/>
              </a:rPr>
              <a:t> conclusion, our findings suggest that Washington State might need to invest more in building a strong charging infrastructure to support the increasing number of electric vehicles. Dealing with these infrastructure challenges and making people aware of available incentives is crucial for creating a better environment for the Electric Vehicle Revolution in the state.</a:t>
            </a:r>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16</a:t>
            </a:fld>
            <a:endParaRPr lang="en-US"/>
          </a:p>
        </p:txBody>
      </p:sp>
    </p:spTree>
    <p:extLst>
      <p:ext uri="{BB962C8B-B14F-4D97-AF65-F5344CB8AC3E}">
        <p14:creationId xmlns:p14="http://schemas.microsoft.com/office/powerpoint/2010/main" val="178398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Limitations in the research stem from two key factors: limited time and funds, and challenges associated with data acquisition.</a:t>
            </a:r>
          </a:p>
          <a:p>
            <a:endParaRPr lang="en-US" b="0" i="0" dirty="0">
              <a:solidFill>
                <a:srgbClr val="1D1C1D"/>
              </a:solidFill>
              <a:effectLst/>
              <a:latin typeface="Slack-Lato"/>
            </a:endParaRPr>
          </a:p>
          <a:p>
            <a:r>
              <a:rPr lang="en-US" b="0" i="0" dirty="0">
                <a:solidFill>
                  <a:srgbClr val="1D1C1D"/>
                </a:solidFill>
                <a:effectLst/>
                <a:latin typeface="Slack-Lato"/>
              </a:rPr>
              <a:t>The depth and thoroughness of the analysis were constrained by a shortage of time and financial resources.</a:t>
            </a:r>
          </a:p>
          <a:p>
            <a:endParaRPr lang="en-US" b="0" i="0" dirty="0">
              <a:solidFill>
                <a:srgbClr val="1D1C1D"/>
              </a:solidFill>
              <a:effectLst/>
              <a:latin typeface="Slack-Lato"/>
            </a:endParaRPr>
          </a:p>
          <a:p>
            <a:r>
              <a:rPr lang="en-US" b="0" i="0" dirty="0">
                <a:solidFill>
                  <a:srgbClr val="1D1C1D"/>
                </a:solidFill>
                <a:effectLst/>
                <a:latin typeface="Slack-Lato"/>
              </a:rPr>
              <a:t>Comprehensive research often demands significant investments of time and money to gather extensive data, conduct thorough analyses, and ensure the accuracy of findings.</a:t>
            </a:r>
          </a:p>
          <a:p>
            <a:endParaRPr lang="en-US" b="0" i="0" dirty="0">
              <a:solidFill>
                <a:srgbClr val="1D1C1D"/>
              </a:solidFill>
              <a:effectLst/>
              <a:latin typeface="Slack-Lato"/>
            </a:endParaRPr>
          </a:p>
          <a:p>
            <a:r>
              <a:rPr lang="en-US" b="0" i="0" dirty="0">
                <a:solidFill>
                  <a:srgbClr val="1D1C1D"/>
                </a:solidFill>
                <a:effectLst/>
                <a:latin typeface="Slack-Lato"/>
              </a:rPr>
              <a:t>Data acquisition faced challenges, particularly in relying on open-source data.</a:t>
            </a:r>
          </a:p>
          <a:p>
            <a:endParaRPr lang="en-US" b="0" i="0" dirty="0">
              <a:solidFill>
                <a:srgbClr val="1D1C1D"/>
              </a:solidFill>
              <a:effectLst/>
              <a:latin typeface="Slack-Lato"/>
            </a:endParaRPr>
          </a:p>
          <a:p>
            <a:r>
              <a:rPr lang="en-US" b="0" i="0" dirty="0">
                <a:solidFill>
                  <a:srgbClr val="1D1C1D"/>
                </a:solidFill>
                <a:effectLst/>
                <a:latin typeface="Slack-Lato"/>
              </a:rPr>
              <a:t>Open-source data, while valuable, may be incomplete or outdated. </a:t>
            </a:r>
          </a:p>
          <a:p>
            <a:endParaRPr lang="en-US" b="0" i="0" dirty="0">
              <a:solidFill>
                <a:srgbClr val="1D1C1D"/>
              </a:solidFill>
              <a:effectLst/>
              <a:latin typeface="Slack-Lato"/>
            </a:endParaRPr>
          </a:p>
          <a:p>
            <a:r>
              <a:rPr lang="en-US" b="0" i="0" dirty="0">
                <a:solidFill>
                  <a:srgbClr val="1D1C1D"/>
                </a:solidFill>
                <a:effectLst/>
                <a:latin typeface="Slack-Lato"/>
              </a:rPr>
              <a:t>This limitation can compromise the accuracy and relevance of the analysis, as the data used may not fully reflect the current state of the subject under investigation.</a:t>
            </a:r>
          </a:p>
          <a:p>
            <a:endParaRPr lang="en-US" b="0" i="0" dirty="0">
              <a:solidFill>
                <a:srgbClr val="1D1C1D"/>
              </a:solidFill>
              <a:effectLst/>
              <a:latin typeface="Slack-Lato"/>
            </a:endParaRPr>
          </a:p>
          <a:p>
            <a:r>
              <a:rPr lang="en-US" b="0" i="0" dirty="0">
                <a:solidFill>
                  <a:srgbClr val="1D1C1D"/>
                </a:solidFill>
                <a:effectLst/>
                <a:latin typeface="Slack-Lato"/>
              </a:rPr>
              <a:t>Acknowledging these limitations is essential for a balanced understanding of the research findings and suggests areas for improvement in future studies.</a:t>
            </a:r>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17</a:t>
            </a:fld>
            <a:endParaRPr lang="en-US"/>
          </a:p>
        </p:txBody>
      </p:sp>
    </p:spTree>
    <p:extLst>
      <p:ext uri="{BB962C8B-B14F-4D97-AF65-F5344CB8AC3E}">
        <p14:creationId xmlns:p14="http://schemas.microsoft.com/office/powerpoint/2010/main" val="466177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447282-0EE2-364D-BC4F-3079113CDD86}" type="slidenum">
              <a:rPr lang="en-US" smtClean="0"/>
              <a:t>18</a:t>
            </a:fld>
            <a:endParaRPr lang="en-US"/>
          </a:p>
        </p:txBody>
      </p:sp>
    </p:spTree>
    <p:extLst>
      <p:ext uri="{BB962C8B-B14F-4D97-AF65-F5344CB8AC3E}">
        <p14:creationId xmlns:p14="http://schemas.microsoft.com/office/powerpoint/2010/main" val="3158385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0063" y="674688"/>
            <a:ext cx="3259137" cy="1833562"/>
          </a:xfrm>
        </p:spPr>
      </p:sp>
      <p:sp>
        <p:nvSpPr>
          <p:cNvPr id="4" name="Slide Number Placeholder 3"/>
          <p:cNvSpPr>
            <a:spLocks noGrp="1"/>
          </p:cNvSpPr>
          <p:nvPr>
            <p:ph type="sldNum" sz="quarter" idx="10"/>
          </p:nvPr>
        </p:nvSpPr>
        <p:spPr/>
        <p:txBody>
          <a:bodyPr/>
          <a:lstStyle/>
          <a:p>
            <a:fld id="{63D51044-D907-4DC8-B9A9-5C004D5FB245}" type="slidenum">
              <a:rPr lang="en-US" smtClean="0"/>
              <a:t>2</a:t>
            </a:fld>
            <a:endParaRPr lang="en-US"/>
          </a:p>
        </p:txBody>
      </p:sp>
      <p:sp>
        <p:nvSpPr>
          <p:cNvPr id="6" name="Notes Placeholder 5">
            <a:extLst>
              <a:ext uri="{FF2B5EF4-FFF2-40B4-BE49-F238E27FC236}">
                <a16:creationId xmlns:a16="http://schemas.microsoft.com/office/drawing/2014/main" id="{071E8158-924D-443B-8766-9EE8C0F82016}"/>
              </a:ext>
            </a:extLst>
          </p:cNvPr>
          <p:cNvSpPr>
            <a:spLocks noGrp="1"/>
          </p:cNvSpPr>
          <p:nvPr>
            <p:ph type="body" sz="quarter" idx="3"/>
          </p:nvPr>
        </p:nvSpPr>
        <p:spPr/>
        <p:txBody>
          <a:bodyPr/>
          <a:lstStyle/>
          <a:p>
            <a:r>
              <a:rPr lang="en-US" b="1" dirty="0"/>
              <a:t>Electric vehicles, are this centuries attempt to not to reinvent the wheel,   but to move the wheel more efficiently,   while reducing both our impact on the climate and our dependency on fossil fuels.</a:t>
            </a:r>
          </a:p>
          <a:p>
            <a:endParaRPr lang="en-US" b="1" dirty="0"/>
          </a:p>
          <a:p>
            <a:r>
              <a:rPr lang="en-US" b="1" dirty="0"/>
              <a:t>Electric vehicles currently are available in several types, battery powered only,  which requires and external power source to charge the battery.  Second,  the Plug-in-Hybrid EV which has a battery as its main source of power that CAN be charged from an external power source and is also supported by an internal combustion engine. </a:t>
            </a:r>
          </a:p>
          <a:p>
            <a:endParaRPr lang="en-US" b="1" dirty="0"/>
          </a:p>
          <a:p>
            <a:r>
              <a:rPr lang="en-US" b="1" dirty="0"/>
              <a:t>Finally, the Hybrid which is powered primarily by an internal combustion engine and supported by a battery that charges while the vehicle is in use and does not offer using an external power source.</a:t>
            </a:r>
          </a:p>
          <a:p>
            <a:endParaRPr lang="en-US" dirty="0"/>
          </a:p>
          <a:p>
            <a:endParaRPr lang="en-US" dirty="0"/>
          </a:p>
        </p:txBody>
      </p:sp>
    </p:spTree>
    <p:extLst>
      <p:ext uri="{BB962C8B-B14F-4D97-AF65-F5344CB8AC3E}">
        <p14:creationId xmlns:p14="http://schemas.microsoft.com/office/powerpoint/2010/main" val="330773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found these data sources for our project.</a:t>
            </a:r>
          </a:p>
          <a:p>
            <a:endParaRPr lang="en-US" b="1" dirty="0"/>
          </a:p>
          <a:p>
            <a:r>
              <a:rPr lang="en-US" b="1" dirty="0"/>
              <a:t>The Rapid API to find charging locations in the state of </a:t>
            </a:r>
            <a:r>
              <a:rPr lang="en-US" b="1" dirty="0" err="1"/>
              <a:t>Wshingtom</a:t>
            </a:r>
            <a:r>
              <a:rPr lang="en-US" b="1" dirty="0"/>
              <a:t> </a:t>
            </a:r>
          </a:p>
          <a:p>
            <a:endParaRPr lang="en-US" b="1" dirty="0"/>
          </a:p>
          <a:p>
            <a:endParaRPr lang="en-US" b="1" dirty="0"/>
          </a:p>
          <a:p>
            <a:r>
              <a:rPr lang="en-US" b="1" dirty="0"/>
              <a:t>Fuel Economy.GOV for tax incentives and rebates available</a:t>
            </a:r>
          </a:p>
          <a:p>
            <a:endParaRPr lang="en-US" b="1" dirty="0"/>
          </a:p>
          <a:p>
            <a:r>
              <a:rPr lang="en-US" b="1" dirty="0"/>
              <a:t>As well,  catalogdata.GOV for the number of electric vehicles registered in the state of Washington</a:t>
            </a:r>
          </a:p>
        </p:txBody>
      </p:sp>
      <p:sp>
        <p:nvSpPr>
          <p:cNvPr id="4" name="Slide Number Placeholder 3"/>
          <p:cNvSpPr>
            <a:spLocks noGrp="1"/>
          </p:cNvSpPr>
          <p:nvPr>
            <p:ph type="sldNum" sz="quarter" idx="5"/>
          </p:nvPr>
        </p:nvSpPr>
        <p:spPr/>
        <p:txBody>
          <a:bodyPr/>
          <a:lstStyle/>
          <a:p>
            <a:fld id="{95447282-0EE2-364D-BC4F-3079113CDD86}" type="slidenum">
              <a:rPr lang="en-US" smtClean="0"/>
              <a:t>3</a:t>
            </a:fld>
            <a:endParaRPr lang="en-US"/>
          </a:p>
        </p:txBody>
      </p:sp>
    </p:spTree>
    <p:extLst>
      <p:ext uri="{BB962C8B-B14F-4D97-AF65-F5344CB8AC3E}">
        <p14:creationId xmlns:p14="http://schemas.microsoft.com/office/powerpoint/2010/main" val="171577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 we did our research. we discovered many considerations regarding EV’s,   these three questions stood out to our group.</a:t>
            </a:r>
          </a:p>
          <a:p>
            <a:endParaRPr lang="en-US" b="1" dirty="0"/>
          </a:p>
          <a:p>
            <a:r>
              <a:rPr lang="en-US" b="1" dirty="0"/>
              <a:t>One, which cities in Washington had the most registered EV’s?</a:t>
            </a:r>
          </a:p>
          <a:p>
            <a:endParaRPr lang="en-US" b="1" dirty="0"/>
          </a:p>
          <a:p>
            <a:r>
              <a:rPr lang="en-US" b="1" dirty="0"/>
              <a:t>Two, the ratio of chargers to vehicles and what were the speed of those chargers?</a:t>
            </a:r>
          </a:p>
          <a:p>
            <a:endParaRPr lang="en-US" b="1" dirty="0"/>
          </a:p>
          <a:p>
            <a:r>
              <a:rPr lang="en-US" b="1" dirty="0"/>
              <a:t>Lastly, were tax incentives or rebates available on the most popular EV purchased?</a:t>
            </a:r>
          </a:p>
          <a:p>
            <a:endParaRPr lang="en-US" b="1" dirty="0"/>
          </a:p>
          <a:p>
            <a:r>
              <a:rPr lang="en-US" b="1" dirty="0"/>
              <a:t>I will now turn it over to my group mates to dive into those questions</a:t>
            </a:r>
          </a:p>
        </p:txBody>
      </p:sp>
      <p:sp>
        <p:nvSpPr>
          <p:cNvPr id="4" name="Slide Number Placeholder 3"/>
          <p:cNvSpPr>
            <a:spLocks noGrp="1"/>
          </p:cNvSpPr>
          <p:nvPr>
            <p:ph type="sldNum" sz="quarter" idx="5"/>
          </p:nvPr>
        </p:nvSpPr>
        <p:spPr/>
        <p:txBody>
          <a:bodyPr/>
          <a:lstStyle/>
          <a:p>
            <a:fld id="{95447282-0EE2-364D-BC4F-3079113CDD86}" type="slidenum">
              <a:rPr lang="en-US" smtClean="0"/>
              <a:t>4</a:t>
            </a:fld>
            <a:endParaRPr lang="en-US"/>
          </a:p>
        </p:txBody>
      </p:sp>
    </p:spTree>
    <p:extLst>
      <p:ext uri="{BB962C8B-B14F-4D97-AF65-F5344CB8AC3E}">
        <p14:creationId xmlns:p14="http://schemas.microsoft.com/office/powerpoint/2010/main" val="168697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dirty="0"/>
              <a:t>Let us take look at our first question. </a:t>
            </a:r>
          </a:p>
          <a:p>
            <a:pPr algn="l"/>
            <a:endParaRPr lang="en-US" sz="1400" dirty="0">
              <a:latin typeface="Verdana" panose="020B0604030504040204" pitchFamily="34" charset="0"/>
              <a:ea typeface="Verdana" panose="020B0604030504040204" pitchFamily="34" charset="0"/>
            </a:endParaRPr>
          </a:p>
          <a:p>
            <a:pPr algn="l"/>
            <a:r>
              <a:rPr lang="en-US" sz="1400" dirty="0">
                <a:latin typeface="Verdana" panose="020B0604030504040204" pitchFamily="34" charset="0"/>
                <a:ea typeface="Verdana" panose="020B0604030504040204" pitchFamily="34" charset="0"/>
              </a:rPr>
              <a:t>Which cities in Washington have the most electric and hybrid cars registered?</a:t>
            </a:r>
            <a:endParaRPr lang="en-US" sz="1400" dirty="0"/>
          </a:p>
          <a:p>
            <a:pPr algn="l"/>
            <a:endParaRPr lang="en-US" sz="1400" dirty="0"/>
          </a:p>
          <a:p>
            <a:pPr algn="l"/>
            <a:r>
              <a:rPr lang="en-US" sz="1400" dirty="0"/>
              <a:t>We found over 159 thousand rows of data for Washington State.</a:t>
            </a:r>
          </a:p>
          <a:p>
            <a:pPr algn="l"/>
            <a:endParaRPr lang="en-US" sz="1400" dirty="0"/>
          </a:p>
          <a:p>
            <a:r>
              <a:rPr lang="en-US" sz="1400" dirty="0"/>
              <a:t>We grouped them, by city,  </a:t>
            </a:r>
            <a:r>
              <a:rPr lang="en-US" dirty="0"/>
              <a:t>which provided us, 464 rows of data, </a:t>
            </a:r>
          </a:p>
          <a:p>
            <a:endParaRPr lang="en-US" dirty="0"/>
          </a:p>
          <a:p>
            <a:r>
              <a:rPr lang="en-US" dirty="0"/>
              <a:t>Providing the total number of  Battery, Plug-In Hybrids and Pure Hybrids registered per city.</a:t>
            </a:r>
          </a:p>
          <a:p>
            <a:endParaRPr lang="en-US" dirty="0"/>
          </a:p>
          <a:p>
            <a:r>
              <a:rPr lang="en-US" dirty="0"/>
              <a:t>We decided, it was best, to compare the top 5 cities with the most data on </a:t>
            </a:r>
            <a:r>
              <a:rPr lang="en-US" dirty="0" err="1"/>
              <a:t>Evs</a:t>
            </a:r>
            <a:r>
              <a:rPr lang="en-US" dirty="0"/>
              <a:t>, and discovered that the cities of Bothell, Vancouver, Redmond, Bellevue, and Seattle, gave us the most insight.</a:t>
            </a:r>
          </a:p>
        </p:txBody>
      </p:sp>
      <p:sp>
        <p:nvSpPr>
          <p:cNvPr id="4" name="Slide Number Placeholder 3"/>
          <p:cNvSpPr>
            <a:spLocks noGrp="1"/>
          </p:cNvSpPr>
          <p:nvPr>
            <p:ph type="sldNum" sz="quarter" idx="5"/>
          </p:nvPr>
        </p:nvSpPr>
        <p:spPr/>
        <p:txBody>
          <a:bodyPr/>
          <a:lstStyle/>
          <a:p>
            <a:fld id="{95447282-0EE2-364D-BC4F-3079113CDD86}" type="slidenum">
              <a:rPr lang="en-US" smtClean="0"/>
              <a:t>5</a:t>
            </a:fld>
            <a:endParaRPr lang="en-US"/>
          </a:p>
        </p:txBody>
      </p:sp>
    </p:spTree>
    <p:extLst>
      <p:ext uri="{BB962C8B-B14F-4D97-AF65-F5344CB8AC3E}">
        <p14:creationId xmlns:p14="http://schemas.microsoft.com/office/powerpoint/2010/main" val="266905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CHART SHOWS THAT  BOTHELL, VANCOUVER AND REDMOND BELLEVUE ARE FAR BEHIND SEATTLE</a:t>
            </a:r>
          </a:p>
          <a:p>
            <a:endParaRPr lang="en-US" dirty="0"/>
          </a:p>
          <a:p>
            <a:r>
              <a:rPr lang="en-US" dirty="0"/>
              <a:t>THE CHART ON THE RIGHT THE TOTAL NUMBER OF CHARGERS AVAILABLE PER CITY.</a:t>
            </a:r>
          </a:p>
          <a:p>
            <a:endParaRPr lang="en-US" dirty="0"/>
          </a:p>
          <a:p>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6</a:t>
            </a:fld>
            <a:endParaRPr lang="en-US"/>
          </a:p>
        </p:txBody>
      </p:sp>
    </p:spTree>
    <p:extLst>
      <p:ext uri="{BB962C8B-B14F-4D97-AF65-F5344CB8AC3E}">
        <p14:creationId xmlns:p14="http://schemas.microsoft.com/office/powerpoint/2010/main" val="138745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into both the car to charger ratio,   and the charging speeds available to the consumer. </a:t>
            </a:r>
          </a:p>
          <a:p>
            <a:endParaRPr lang="en-US" dirty="0"/>
          </a:p>
          <a:p>
            <a:r>
              <a:rPr lang="en-US" dirty="0"/>
              <a:t>As you can see there is a difference between the top cities and the percentage of chargers available.</a:t>
            </a:r>
          </a:p>
          <a:p>
            <a:endParaRPr lang="en-US" dirty="0"/>
          </a:p>
          <a:p>
            <a:r>
              <a:rPr lang="en-US" dirty="0"/>
              <a:t>It was surprising to see that mostly, only,  SLOW charging options were available to the consumer in the cities with the most electric cars.</a:t>
            </a:r>
          </a:p>
          <a:p>
            <a:endParaRPr lang="en-US" dirty="0"/>
          </a:p>
        </p:txBody>
      </p:sp>
      <p:sp>
        <p:nvSpPr>
          <p:cNvPr id="4" name="Slide Number Placeholder 3"/>
          <p:cNvSpPr>
            <a:spLocks noGrp="1"/>
          </p:cNvSpPr>
          <p:nvPr>
            <p:ph type="sldNum" sz="quarter" idx="5"/>
          </p:nvPr>
        </p:nvSpPr>
        <p:spPr/>
        <p:txBody>
          <a:bodyPr/>
          <a:lstStyle/>
          <a:p>
            <a:fld id="{95447282-0EE2-364D-BC4F-3079113CDD86}" type="slidenum">
              <a:rPr lang="en-US" smtClean="0"/>
              <a:t>7</a:t>
            </a:fld>
            <a:endParaRPr lang="en-US"/>
          </a:p>
        </p:txBody>
      </p:sp>
    </p:spTree>
    <p:extLst>
      <p:ext uri="{BB962C8B-B14F-4D97-AF65-F5344CB8AC3E}">
        <p14:creationId xmlns:p14="http://schemas.microsoft.com/office/powerpoint/2010/main" val="112230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top cities, lets start with Bellevue.</a:t>
            </a:r>
          </a:p>
          <a:p>
            <a:r>
              <a:rPr lang="en-US" dirty="0"/>
              <a:t>The map shows the number of charging station in the </a:t>
            </a:r>
            <a:r>
              <a:rPr lang="en-US" dirty="0" err="1"/>
              <a:t>citi</a:t>
            </a:r>
            <a:r>
              <a:rPr lang="en-US" dirty="0"/>
              <a:t>.</a:t>
            </a:r>
          </a:p>
          <a:p>
            <a:r>
              <a:rPr lang="en-US" dirty="0"/>
              <a:t>On the map if you hover over any particular location it will give the details about the location, address, name, charging speed, longitude, latitude  of the selected charging station</a:t>
            </a:r>
          </a:p>
          <a:p>
            <a:r>
              <a:rPr lang="en-US" dirty="0"/>
              <a:t>As you can see in Bellevue the majority of chargers offer SLOW charging</a:t>
            </a:r>
          </a:p>
          <a:p>
            <a:r>
              <a:rPr lang="en-US" dirty="0"/>
              <a:t>Bellevue is 70.60%  slow charging station vs. only  2.4% of  very fast charging</a:t>
            </a:r>
          </a:p>
          <a:p>
            <a:r>
              <a:rPr lang="en-US" dirty="0"/>
              <a:t>And on the other side the map  shows all the charging station in Bellevue.</a:t>
            </a:r>
          </a:p>
        </p:txBody>
      </p:sp>
      <p:sp>
        <p:nvSpPr>
          <p:cNvPr id="4" name="Slide Number Placeholder 3"/>
          <p:cNvSpPr>
            <a:spLocks noGrp="1"/>
          </p:cNvSpPr>
          <p:nvPr>
            <p:ph type="sldNum" sz="quarter" idx="5"/>
          </p:nvPr>
        </p:nvSpPr>
        <p:spPr/>
        <p:txBody>
          <a:bodyPr/>
          <a:lstStyle/>
          <a:p>
            <a:fld id="{95447282-0EE2-364D-BC4F-3079113CDD86}" type="slidenum">
              <a:rPr lang="en-US" smtClean="0"/>
              <a:t>8</a:t>
            </a:fld>
            <a:endParaRPr lang="en-US"/>
          </a:p>
        </p:txBody>
      </p:sp>
    </p:spTree>
    <p:extLst>
      <p:ext uri="{BB962C8B-B14F-4D97-AF65-F5344CB8AC3E}">
        <p14:creationId xmlns:p14="http://schemas.microsoft.com/office/powerpoint/2010/main" val="7888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Bothell  pie chart has 61.8%  slow charging station vs. 7.9% for very fast charging station</a:t>
            </a:r>
          </a:p>
          <a:p>
            <a:r>
              <a:rPr lang="en-US" dirty="0"/>
              <a:t>And on the other side the map  shows all the charging station in Bothell</a:t>
            </a:r>
          </a:p>
        </p:txBody>
      </p:sp>
      <p:sp>
        <p:nvSpPr>
          <p:cNvPr id="4" name="Slide Number Placeholder 3"/>
          <p:cNvSpPr>
            <a:spLocks noGrp="1"/>
          </p:cNvSpPr>
          <p:nvPr>
            <p:ph type="sldNum" sz="quarter" idx="5"/>
          </p:nvPr>
        </p:nvSpPr>
        <p:spPr/>
        <p:txBody>
          <a:bodyPr/>
          <a:lstStyle/>
          <a:p>
            <a:fld id="{95447282-0EE2-364D-BC4F-3079113CDD86}" type="slidenum">
              <a:rPr lang="en-US" smtClean="0"/>
              <a:t>9</a:t>
            </a:fld>
            <a:endParaRPr lang="en-US"/>
          </a:p>
        </p:txBody>
      </p:sp>
    </p:spTree>
    <p:extLst>
      <p:ext uri="{BB962C8B-B14F-4D97-AF65-F5344CB8AC3E}">
        <p14:creationId xmlns:p14="http://schemas.microsoft.com/office/powerpoint/2010/main" val="294777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18, 2023</a:t>
            </a:fld>
            <a:endParaRPr lang="en-US" dirty="0"/>
          </a:p>
        </p:txBody>
      </p:sp>
    </p:spTree>
    <p:extLst>
      <p:ext uri="{BB962C8B-B14F-4D97-AF65-F5344CB8AC3E}">
        <p14:creationId xmlns:p14="http://schemas.microsoft.com/office/powerpoint/2010/main" val="114723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Monday, December 18, 2023</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059910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Monday, December 18, 2023</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7414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18, 2023</a:t>
            </a:fld>
            <a:endParaRPr lang="en-US" dirty="0"/>
          </a:p>
        </p:txBody>
      </p:sp>
    </p:spTree>
    <p:extLst>
      <p:ext uri="{BB962C8B-B14F-4D97-AF65-F5344CB8AC3E}">
        <p14:creationId xmlns:p14="http://schemas.microsoft.com/office/powerpoint/2010/main" val="380936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Monday, December 18, 2023</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91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Monday, December 18, 2023</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66938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Monday, December 18, 2023</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8523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Monday, December 18, 2023</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25723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Monday, December 18, 2023</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51893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Monday, December 18, 2023</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913067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Monday, December 18, 2023</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227903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Monday, December 18, 2023</a:t>
            </a:fld>
            <a:endParaRPr lang="en-US" dirty="0"/>
          </a:p>
        </p:txBody>
      </p:sp>
    </p:spTree>
    <p:extLst>
      <p:ext uri="{BB962C8B-B14F-4D97-AF65-F5344CB8AC3E}">
        <p14:creationId xmlns:p14="http://schemas.microsoft.com/office/powerpoint/2010/main" val="135708126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F367-75CC-F0D1-EC55-43AAE56682D2}"/>
              </a:ext>
            </a:extLst>
          </p:cNvPr>
          <p:cNvSpPr>
            <a:spLocks noGrp="1"/>
          </p:cNvSpPr>
          <p:nvPr>
            <p:ph type="ctrTitle"/>
          </p:nvPr>
        </p:nvSpPr>
        <p:spPr>
          <a:xfrm>
            <a:off x="304885" y="527185"/>
            <a:ext cx="11582229" cy="697106"/>
          </a:xfrm>
        </p:spPr>
        <p:txBody>
          <a:bodyPr anchor="ctr">
            <a:noAutofit/>
          </a:bodyPr>
          <a:lstStyle/>
          <a:p>
            <a:r>
              <a:rPr lang="en-US" sz="3200" b="1" i="0" dirty="0">
                <a:latin typeface="Verdana" panose="020B0604030504040204" pitchFamily="34" charset="0"/>
                <a:ea typeface="Verdana" panose="020B0604030504040204" pitchFamily="34" charset="0"/>
              </a:rPr>
              <a:t>Is Washington State Ready for the EV Revolution?</a:t>
            </a:r>
          </a:p>
        </p:txBody>
      </p:sp>
      <p:sp>
        <p:nvSpPr>
          <p:cNvPr id="3" name="Subtitle 2">
            <a:extLst>
              <a:ext uri="{FF2B5EF4-FFF2-40B4-BE49-F238E27FC236}">
                <a16:creationId xmlns:a16="http://schemas.microsoft.com/office/drawing/2014/main" id="{BB68C5B4-951D-ED79-51A4-7AA0178D29F3}"/>
              </a:ext>
            </a:extLst>
          </p:cNvPr>
          <p:cNvSpPr>
            <a:spLocks noGrp="1"/>
          </p:cNvSpPr>
          <p:nvPr>
            <p:ph type="subTitle" idx="1"/>
          </p:nvPr>
        </p:nvSpPr>
        <p:spPr>
          <a:xfrm>
            <a:off x="450000" y="1174261"/>
            <a:ext cx="10051779" cy="398582"/>
          </a:xfrm>
        </p:spPr>
        <p:txBody>
          <a:bodyPr anchor="ctr">
            <a:normAutofit fontScale="92500"/>
          </a:bodyPr>
          <a:lstStyle/>
          <a:p>
            <a:r>
              <a:rPr lang="en-US" dirty="0">
                <a:latin typeface="Verdana" panose="020B0604030504040204" pitchFamily="34" charset="0"/>
                <a:ea typeface="Verdana" panose="020B0604030504040204" pitchFamily="34" charset="0"/>
              </a:rPr>
              <a:t>By: </a:t>
            </a:r>
            <a:r>
              <a:rPr lang="en-US" b="0" dirty="0">
                <a:solidFill>
                  <a:srgbClr val="CCCCCC"/>
                </a:solidFill>
                <a:effectLst/>
                <a:latin typeface="Verdana" panose="020B0604030504040204" pitchFamily="34" charset="0"/>
                <a:ea typeface="Verdana" panose="020B0604030504040204" pitchFamily="34" charset="0"/>
              </a:rPr>
              <a:t>Esha Patel, Jeff Morgan, </a:t>
            </a:r>
            <a:r>
              <a:rPr lang="en-US" b="0" dirty="0" err="1">
                <a:solidFill>
                  <a:srgbClr val="CCCCCC"/>
                </a:solidFill>
                <a:effectLst/>
                <a:latin typeface="Verdana" panose="020B0604030504040204" pitchFamily="34" charset="0"/>
                <a:ea typeface="Verdana" panose="020B0604030504040204" pitchFamily="34" charset="0"/>
              </a:rPr>
              <a:t>Ipsita</a:t>
            </a:r>
            <a:r>
              <a:rPr lang="en-US" b="0" dirty="0">
                <a:solidFill>
                  <a:srgbClr val="CCCCCC"/>
                </a:solidFill>
                <a:effectLst/>
                <a:latin typeface="Verdana" panose="020B0604030504040204" pitchFamily="34" charset="0"/>
                <a:ea typeface="Verdana" panose="020B0604030504040204" pitchFamily="34" charset="0"/>
              </a:rPr>
              <a:t> </a:t>
            </a:r>
            <a:r>
              <a:rPr lang="en-US" b="0" dirty="0" err="1">
                <a:solidFill>
                  <a:srgbClr val="CCCCCC"/>
                </a:solidFill>
                <a:effectLst/>
                <a:latin typeface="Verdana" panose="020B0604030504040204" pitchFamily="34" charset="0"/>
                <a:ea typeface="Verdana" panose="020B0604030504040204" pitchFamily="34" charset="0"/>
              </a:rPr>
              <a:t>Pattanaik</a:t>
            </a:r>
            <a:r>
              <a:rPr lang="en-US" b="0" dirty="0">
                <a:solidFill>
                  <a:srgbClr val="CCCCCC"/>
                </a:solidFill>
                <a:effectLst/>
                <a:latin typeface="Verdana" panose="020B0604030504040204" pitchFamily="34" charset="0"/>
                <a:ea typeface="Verdana" panose="020B0604030504040204" pitchFamily="34" charset="0"/>
              </a:rPr>
              <a:t>, Neil </a:t>
            </a:r>
            <a:r>
              <a:rPr lang="en-US" b="0" dirty="0" err="1">
                <a:solidFill>
                  <a:srgbClr val="CCCCCC"/>
                </a:solidFill>
                <a:effectLst/>
                <a:latin typeface="Verdana" panose="020B0604030504040204" pitchFamily="34" charset="0"/>
                <a:ea typeface="Verdana" panose="020B0604030504040204" pitchFamily="34" charset="0"/>
              </a:rPr>
              <a:t>Lawren</a:t>
            </a:r>
            <a:r>
              <a:rPr lang="en-US" dirty="0">
                <a:solidFill>
                  <a:srgbClr val="CCCCCC"/>
                </a:solidFill>
                <a:latin typeface="Verdana" panose="020B0604030504040204" pitchFamily="34" charset="0"/>
                <a:ea typeface="Verdana" panose="020B0604030504040204" pitchFamily="34" charset="0"/>
              </a:rPr>
              <a:t>, Smita Shah</a:t>
            </a:r>
            <a:endParaRPr lang="en-US" b="0" dirty="0">
              <a:solidFill>
                <a:srgbClr val="CCCCCC"/>
              </a:solidFill>
              <a:effectLst/>
              <a:latin typeface="Verdana" panose="020B0604030504040204" pitchFamily="34" charset="0"/>
              <a:ea typeface="Verdana" panose="020B0604030504040204" pitchFamily="34" charset="0"/>
            </a:endParaRPr>
          </a:p>
        </p:txBody>
      </p:sp>
      <p:pic>
        <p:nvPicPr>
          <p:cNvPr id="4" name="Untitled video - Made with Clipchamp">
            <a:hlinkClick r:id="" action="ppaction://media"/>
            <a:extLst>
              <a:ext uri="{FF2B5EF4-FFF2-40B4-BE49-F238E27FC236}">
                <a16:creationId xmlns:a16="http://schemas.microsoft.com/office/drawing/2014/main" id="{3AF087C3-CAD2-A33A-B336-7885BFD8D2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84" y="1741281"/>
            <a:ext cx="11794071" cy="5034010"/>
          </a:xfrm>
          <a:prstGeom prst="rect">
            <a:avLst/>
          </a:prstGeom>
        </p:spPr>
      </p:pic>
    </p:spTree>
    <p:extLst>
      <p:ext uri="{BB962C8B-B14F-4D97-AF65-F5344CB8AC3E}">
        <p14:creationId xmlns:p14="http://schemas.microsoft.com/office/powerpoint/2010/main" val="211015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648F-2CA2-B06D-9584-0BCD65AF3235}"/>
              </a:ext>
            </a:extLst>
          </p:cNvPr>
          <p:cNvSpPr>
            <a:spLocks noGrp="1"/>
          </p:cNvSpPr>
          <p:nvPr>
            <p:ph type="title"/>
          </p:nvPr>
        </p:nvSpPr>
        <p:spPr>
          <a:xfrm>
            <a:off x="766885" y="480473"/>
            <a:ext cx="10367726" cy="715522"/>
          </a:xfrm>
        </p:spPr>
        <p:txBody>
          <a:bodyPr>
            <a:noAutofit/>
          </a:bodyPr>
          <a:lstStyle/>
          <a:p>
            <a:r>
              <a:rPr lang="en-US" sz="3600" dirty="0">
                <a:latin typeface="Verdana" panose="020B0604030504040204" pitchFamily="34" charset="0"/>
                <a:ea typeface="Verdana" panose="020B0604030504040204" pitchFamily="34" charset="0"/>
              </a:rPr>
              <a:t>Charging Stations near Vancouver, WA</a:t>
            </a:r>
          </a:p>
        </p:txBody>
      </p:sp>
      <p:pic>
        <p:nvPicPr>
          <p:cNvPr id="5" name="Content Placeholder 4" descr="A map of a city&#10;&#10;Description automatically generated">
            <a:extLst>
              <a:ext uri="{FF2B5EF4-FFF2-40B4-BE49-F238E27FC236}">
                <a16:creationId xmlns:a16="http://schemas.microsoft.com/office/drawing/2014/main" id="{C24F8319-589F-8820-065C-446BA40129F1}"/>
              </a:ext>
            </a:extLst>
          </p:cNvPr>
          <p:cNvPicPr>
            <a:picLocks noGrp="1" noChangeAspect="1"/>
          </p:cNvPicPr>
          <p:nvPr>
            <p:ph idx="1"/>
          </p:nvPr>
        </p:nvPicPr>
        <p:blipFill>
          <a:blip r:embed="rId3"/>
          <a:stretch>
            <a:fillRect/>
          </a:stretch>
        </p:blipFill>
        <p:spPr>
          <a:xfrm>
            <a:off x="4740188" y="1638137"/>
            <a:ext cx="7265277" cy="4115549"/>
          </a:xfrm>
        </p:spPr>
      </p:pic>
      <p:pic>
        <p:nvPicPr>
          <p:cNvPr id="4" name="Picture 3">
            <a:extLst>
              <a:ext uri="{FF2B5EF4-FFF2-40B4-BE49-F238E27FC236}">
                <a16:creationId xmlns:a16="http://schemas.microsoft.com/office/drawing/2014/main" id="{ABCC5BE5-7239-D86E-C6B8-940C3F1B4BEC}"/>
              </a:ext>
            </a:extLst>
          </p:cNvPr>
          <p:cNvPicPr>
            <a:picLocks noChangeAspect="1"/>
          </p:cNvPicPr>
          <p:nvPr/>
        </p:nvPicPr>
        <p:blipFill>
          <a:blip r:embed="rId4"/>
          <a:srcRect/>
          <a:stretch/>
        </p:blipFill>
        <p:spPr>
          <a:xfrm>
            <a:off x="186535" y="1646101"/>
            <a:ext cx="4416921" cy="3846402"/>
          </a:xfrm>
          <a:prstGeom prst="rect">
            <a:avLst/>
          </a:prstGeom>
        </p:spPr>
      </p:pic>
      <p:cxnSp>
        <p:nvCxnSpPr>
          <p:cNvPr id="3" name="Straight Connector 2">
            <a:extLst>
              <a:ext uri="{FF2B5EF4-FFF2-40B4-BE49-F238E27FC236}">
                <a16:creationId xmlns:a16="http://schemas.microsoft.com/office/drawing/2014/main" id="{1C9CD5F1-3446-677C-8B62-AF584B820D2D}"/>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7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6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36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B6E6-3BD4-A967-DB12-F74727B6EDA0}"/>
              </a:ext>
            </a:extLst>
          </p:cNvPr>
          <p:cNvSpPr>
            <a:spLocks noGrp="1"/>
          </p:cNvSpPr>
          <p:nvPr>
            <p:ph type="title"/>
          </p:nvPr>
        </p:nvSpPr>
        <p:spPr>
          <a:xfrm>
            <a:off x="445008" y="746556"/>
            <a:ext cx="11301984" cy="715513"/>
          </a:xfrm>
        </p:spPr>
        <p:txBody>
          <a:bodyPr>
            <a:normAutofit/>
          </a:bodyPr>
          <a:lstStyle/>
          <a:p>
            <a:r>
              <a:rPr lang="en-US" sz="3600" dirty="0">
                <a:latin typeface="Verdana" panose="020B0604030504040204" pitchFamily="34" charset="0"/>
                <a:ea typeface="Verdana" panose="020B0604030504040204" pitchFamily="34" charset="0"/>
              </a:rPr>
              <a:t>Charging Stations near Redmond, WA</a:t>
            </a:r>
          </a:p>
        </p:txBody>
      </p:sp>
      <p:pic>
        <p:nvPicPr>
          <p:cNvPr id="5" name="Content Placeholder 4" descr="A map of a city&#10;&#10;Description automatically generated">
            <a:extLst>
              <a:ext uri="{FF2B5EF4-FFF2-40B4-BE49-F238E27FC236}">
                <a16:creationId xmlns:a16="http://schemas.microsoft.com/office/drawing/2014/main" id="{FCE4602F-7A81-CF4F-520A-C7E43A1DE434}"/>
              </a:ext>
            </a:extLst>
          </p:cNvPr>
          <p:cNvPicPr>
            <a:picLocks noGrp="1" noChangeAspect="1"/>
          </p:cNvPicPr>
          <p:nvPr>
            <p:ph idx="1"/>
          </p:nvPr>
        </p:nvPicPr>
        <p:blipFill>
          <a:blip r:embed="rId3"/>
          <a:stretch>
            <a:fillRect/>
          </a:stretch>
        </p:blipFill>
        <p:spPr>
          <a:xfrm>
            <a:off x="5199870" y="2005244"/>
            <a:ext cx="6668136" cy="3783012"/>
          </a:xfrm>
        </p:spPr>
      </p:pic>
      <p:pic>
        <p:nvPicPr>
          <p:cNvPr id="4" name="Picture 3">
            <a:extLst>
              <a:ext uri="{FF2B5EF4-FFF2-40B4-BE49-F238E27FC236}">
                <a16:creationId xmlns:a16="http://schemas.microsoft.com/office/drawing/2014/main" id="{A72750F1-0D4E-9B8B-B1EE-15ECBE083032}"/>
              </a:ext>
            </a:extLst>
          </p:cNvPr>
          <p:cNvPicPr>
            <a:picLocks noChangeAspect="1"/>
          </p:cNvPicPr>
          <p:nvPr/>
        </p:nvPicPr>
        <p:blipFill>
          <a:blip r:embed="rId4"/>
          <a:srcRect/>
          <a:stretch/>
        </p:blipFill>
        <p:spPr>
          <a:xfrm>
            <a:off x="445008" y="2094007"/>
            <a:ext cx="4446608" cy="3674627"/>
          </a:xfrm>
          <a:prstGeom prst="rect">
            <a:avLst/>
          </a:prstGeom>
        </p:spPr>
      </p:pic>
      <p:cxnSp>
        <p:nvCxnSpPr>
          <p:cNvPr id="3" name="Straight Connector 2">
            <a:extLst>
              <a:ext uri="{FF2B5EF4-FFF2-40B4-BE49-F238E27FC236}">
                <a16:creationId xmlns:a16="http://schemas.microsoft.com/office/drawing/2014/main" id="{80826335-EA58-C20D-9DA8-B5E87DFDA128}"/>
              </a:ext>
            </a:extLst>
          </p:cNvPr>
          <p:cNvCxnSpPr/>
          <p:nvPr/>
        </p:nvCxnSpPr>
        <p:spPr>
          <a:xfrm>
            <a:off x="698016" y="477285"/>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9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3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AFE6AB-F16D-7406-5B3A-58296904244D}"/>
              </a:ext>
            </a:extLst>
          </p:cNvPr>
          <p:cNvSpPr>
            <a:spLocks noGrp="1"/>
          </p:cNvSpPr>
          <p:nvPr>
            <p:ph type="title"/>
          </p:nvPr>
        </p:nvSpPr>
        <p:spPr>
          <a:xfrm>
            <a:off x="940904" y="689155"/>
            <a:ext cx="10293835" cy="669197"/>
          </a:xfrm>
        </p:spPr>
        <p:txBody>
          <a:bodyPr>
            <a:normAutofit/>
          </a:bodyPr>
          <a:lstStyle/>
          <a:p>
            <a:r>
              <a:rPr lang="en-US" sz="3600" dirty="0">
                <a:latin typeface="Verdana" panose="020B0604030504040204" pitchFamily="34" charset="0"/>
                <a:ea typeface="Verdana" panose="020B0604030504040204" pitchFamily="34" charset="0"/>
              </a:rPr>
              <a:t>Charging Stations near Seattle, WA</a:t>
            </a:r>
          </a:p>
        </p:txBody>
      </p:sp>
      <p:pic>
        <p:nvPicPr>
          <p:cNvPr id="6" name="Content Placeholder 5" descr="A map of seattle with many colored dots&#10;&#10;Description automatically generated">
            <a:extLst>
              <a:ext uri="{FF2B5EF4-FFF2-40B4-BE49-F238E27FC236}">
                <a16:creationId xmlns:a16="http://schemas.microsoft.com/office/drawing/2014/main" id="{8A42ADB3-620E-FB46-F87F-DCD87AF3192F}"/>
              </a:ext>
            </a:extLst>
          </p:cNvPr>
          <p:cNvPicPr>
            <a:picLocks noGrp="1" noChangeAspect="1"/>
          </p:cNvPicPr>
          <p:nvPr>
            <p:ph idx="1"/>
          </p:nvPr>
        </p:nvPicPr>
        <p:blipFill>
          <a:blip r:embed="rId3"/>
          <a:stretch>
            <a:fillRect/>
          </a:stretch>
        </p:blipFill>
        <p:spPr>
          <a:xfrm>
            <a:off x="5225177" y="1896744"/>
            <a:ext cx="6669700" cy="3783012"/>
          </a:xfrm>
        </p:spPr>
      </p:pic>
      <p:pic>
        <p:nvPicPr>
          <p:cNvPr id="3" name="Picture 2">
            <a:extLst>
              <a:ext uri="{FF2B5EF4-FFF2-40B4-BE49-F238E27FC236}">
                <a16:creationId xmlns:a16="http://schemas.microsoft.com/office/drawing/2014/main" id="{1DF41B12-CE39-FD58-6D44-C40993119A16}"/>
              </a:ext>
            </a:extLst>
          </p:cNvPr>
          <p:cNvPicPr>
            <a:picLocks noChangeAspect="1"/>
          </p:cNvPicPr>
          <p:nvPr/>
        </p:nvPicPr>
        <p:blipFill>
          <a:blip r:embed="rId4"/>
          <a:srcRect/>
          <a:stretch/>
        </p:blipFill>
        <p:spPr>
          <a:xfrm>
            <a:off x="633633" y="2090112"/>
            <a:ext cx="4245344" cy="3396275"/>
          </a:xfrm>
          <a:prstGeom prst="rect">
            <a:avLst/>
          </a:prstGeom>
        </p:spPr>
      </p:pic>
      <p:cxnSp>
        <p:nvCxnSpPr>
          <p:cNvPr id="2" name="Straight Connector 1">
            <a:extLst>
              <a:ext uri="{FF2B5EF4-FFF2-40B4-BE49-F238E27FC236}">
                <a16:creationId xmlns:a16="http://schemas.microsoft.com/office/drawing/2014/main" id="{7EECADB9-EAB9-968D-7D2C-81E4C3F6DE1F}"/>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2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2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34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7A7A-1EF9-DF3A-F755-D413E1688185}"/>
              </a:ext>
            </a:extLst>
          </p:cNvPr>
          <p:cNvSpPr>
            <a:spLocks noGrp="1"/>
          </p:cNvSpPr>
          <p:nvPr>
            <p:ph type="title"/>
          </p:nvPr>
        </p:nvSpPr>
        <p:spPr>
          <a:xfrm>
            <a:off x="488549" y="361612"/>
            <a:ext cx="11376073" cy="1275277"/>
          </a:xfrm>
        </p:spPr>
        <p:txBody>
          <a:bodyPr>
            <a:normAutofit fontScale="90000"/>
          </a:bodyPr>
          <a:lstStyle/>
          <a:p>
            <a:pPr algn="ctr"/>
            <a:r>
              <a:rPr lang="en-US" sz="4000" b="1" dirty="0">
                <a:solidFill>
                  <a:schemeClr val="tx1"/>
                </a:solidFill>
                <a:latin typeface="Verdana" panose="020B0604030504040204" pitchFamily="34" charset="0"/>
                <a:ea typeface="Verdana" panose="020B0604030504040204" pitchFamily="34" charset="0"/>
              </a:rPr>
              <a:t>Question 3</a:t>
            </a:r>
            <a:r>
              <a:rPr lang="en-US" sz="4000" dirty="0">
                <a:solidFill>
                  <a:schemeClr val="tx1"/>
                </a:solidFill>
                <a:latin typeface="Verdana" panose="020B0604030504040204" pitchFamily="34" charset="0"/>
                <a:ea typeface="Verdana" panose="020B0604030504040204" pitchFamily="34" charset="0"/>
              </a:rPr>
              <a:t>: </a:t>
            </a:r>
            <a:br>
              <a:rPr lang="en-US" dirty="0">
                <a:solidFill>
                  <a:schemeClr val="tx1"/>
                </a:solidFill>
                <a:latin typeface="Verdana" panose="020B0604030504040204" pitchFamily="34" charset="0"/>
                <a:ea typeface="Verdana" panose="020B0604030504040204" pitchFamily="34" charset="0"/>
              </a:rPr>
            </a:br>
            <a:r>
              <a:rPr lang="en-US" sz="1100" dirty="0">
                <a:solidFill>
                  <a:schemeClr val="tx1"/>
                </a:solidFill>
                <a:latin typeface="Verdana" panose="020B0604030504040204" pitchFamily="34" charset="0"/>
                <a:ea typeface="Verdana" panose="020B0604030504040204" pitchFamily="34" charset="0"/>
              </a:rPr>
              <a:t> </a:t>
            </a:r>
            <a:br>
              <a:rPr lang="en-US" dirty="0">
                <a:solidFill>
                  <a:schemeClr val="tx1"/>
                </a:solidFill>
                <a:latin typeface="Verdana" panose="020B0604030504040204" pitchFamily="34" charset="0"/>
                <a:ea typeface="Verdana" panose="020B0604030504040204" pitchFamily="34" charset="0"/>
              </a:rPr>
            </a:br>
            <a:r>
              <a:rPr lang="en-US" sz="2800" dirty="0">
                <a:solidFill>
                  <a:schemeClr val="tx1"/>
                </a:solidFill>
                <a:latin typeface="Verdana" panose="020B0604030504040204" pitchFamily="34" charset="0"/>
                <a:ea typeface="Verdana" panose="020B0604030504040204" pitchFamily="34" charset="0"/>
              </a:rPr>
              <a:t>What are the most popular car models in the selected cities, and do they have federal incentive?</a:t>
            </a:r>
            <a:br>
              <a:rPr lang="en-US" sz="2800" dirty="0">
                <a:solidFill>
                  <a:schemeClr val="tx1"/>
                </a:solidFill>
                <a:latin typeface="Menlo" panose="020B0609030804020204" pitchFamily="49" charset="0"/>
              </a:rPr>
            </a:br>
            <a:br>
              <a:rPr lang="en-US" sz="2800" dirty="0">
                <a:solidFill>
                  <a:schemeClr val="tx1"/>
                </a:solidFill>
                <a:latin typeface="Menlo" panose="020B0609030804020204" pitchFamily="49" charset="0"/>
              </a:rPr>
            </a:br>
            <a:br>
              <a:rPr lang="en-US" sz="1100" dirty="0">
                <a:solidFill>
                  <a:schemeClr val="tx1"/>
                </a:solidFill>
                <a:latin typeface="Menlo" panose="020B0609030804020204" pitchFamily="49" charset="0"/>
              </a:rPr>
            </a:br>
            <a:r>
              <a:rPr lang="en-US" sz="1100" dirty="0">
                <a:solidFill>
                  <a:schemeClr val="tx1"/>
                </a:solidFill>
                <a:latin typeface="Menlo" panose="020B0609030804020204" pitchFamily="49" charset="0"/>
              </a:rPr>
              <a:t>  </a:t>
            </a:r>
            <a:br>
              <a:rPr lang="en-US" sz="2800" dirty="0">
                <a:solidFill>
                  <a:schemeClr val="tx1"/>
                </a:solidFill>
                <a:latin typeface="Menlo" panose="020B0609030804020204" pitchFamily="49" charset="0"/>
              </a:rPr>
            </a:br>
            <a:br>
              <a:rPr lang="en-US" sz="2800" dirty="0">
                <a:solidFill>
                  <a:schemeClr val="tx1"/>
                </a:solidFill>
              </a:rPr>
            </a:br>
            <a:endParaRPr lang="en-US" dirty="0">
              <a:solidFill>
                <a:schemeClr val="tx1"/>
              </a:solidFill>
            </a:endParaRPr>
          </a:p>
        </p:txBody>
      </p:sp>
      <p:pic>
        <p:nvPicPr>
          <p:cNvPr id="9" name="Picture 8" descr="A graph of a number of cars&#10;&#10;Description automatically generated">
            <a:extLst>
              <a:ext uri="{FF2B5EF4-FFF2-40B4-BE49-F238E27FC236}">
                <a16:creationId xmlns:a16="http://schemas.microsoft.com/office/drawing/2014/main" id="{7B4B749B-B383-C91F-0643-F3C3E02B542D}"/>
              </a:ext>
            </a:extLst>
          </p:cNvPr>
          <p:cNvPicPr>
            <a:picLocks noChangeAspect="1"/>
          </p:cNvPicPr>
          <p:nvPr/>
        </p:nvPicPr>
        <p:blipFill>
          <a:blip r:embed="rId3"/>
          <a:stretch>
            <a:fillRect/>
          </a:stretch>
        </p:blipFill>
        <p:spPr>
          <a:xfrm>
            <a:off x="199307" y="2008776"/>
            <a:ext cx="5977278" cy="4653520"/>
          </a:xfrm>
          <a:prstGeom prst="rect">
            <a:avLst/>
          </a:prstGeom>
        </p:spPr>
      </p:pic>
      <p:pic>
        <p:nvPicPr>
          <p:cNvPr id="3" name="Picture 2" descr="A close-up of a sign&#10;&#10;Description automatically generated">
            <a:extLst>
              <a:ext uri="{FF2B5EF4-FFF2-40B4-BE49-F238E27FC236}">
                <a16:creationId xmlns:a16="http://schemas.microsoft.com/office/drawing/2014/main" id="{B0BE6301-5CC9-F799-E69B-B63AEE810811}"/>
              </a:ext>
            </a:extLst>
          </p:cNvPr>
          <p:cNvPicPr>
            <a:picLocks noChangeAspect="1"/>
          </p:cNvPicPr>
          <p:nvPr/>
        </p:nvPicPr>
        <p:blipFill>
          <a:blip r:embed="rId4"/>
          <a:stretch>
            <a:fillRect/>
          </a:stretch>
        </p:blipFill>
        <p:spPr>
          <a:xfrm>
            <a:off x="6258230" y="3007997"/>
            <a:ext cx="5816108" cy="2990877"/>
          </a:xfrm>
          <a:prstGeom prst="rect">
            <a:avLst/>
          </a:prstGeom>
        </p:spPr>
      </p:pic>
      <p:cxnSp>
        <p:nvCxnSpPr>
          <p:cNvPr id="4" name="Straight Connector 3">
            <a:extLst>
              <a:ext uri="{FF2B5EF4-FFF2-40B4-BE49-F238E27FC236}">
                <a16:creationId xmlns:a16="http://schemas.microsoft.com/office/drawing/2014/main" id="{11855D1C-6BD6-4ABD-4F4C-86B00701B9D3}"/>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1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3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73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screenshot of a black screen&#10;&#10;Description automatically generated">
            <a:extLst>
              <a:ext uri="{FF2B5EF4-FFF2-40B4-BE49-F238E27FC236}">
                <a16:creationId xmlns:a16="http://schemas.microsoft.com/office/drawing/2014/main" id="{DA8FA5EE-DD51-1111-0D64-0F8224D185A0}"/>
              </a:ext>
            </a:extLst>
          </p:cNvPr>
          <p:cNvPicPr>
            <a:picLocks noChangeAspect="1"/>
          </p:cNvPicPr>
          <p:nvPr/>
        </p:nvPicPr>
        <p:blipFill>
          <a:blip r:embed="rId3"/>
          <a:stretch>
            <a:fillRect/>
          </a:stretch>
        </p:blipFill>
        <p:spPr>
          <a:xfrm>
            <a:off x="0" y="2097965"/>
            <a:ext cx="12192000" cy="4760035"/>
          </a:xfrm>
          <a:prstGeom prst="rect">
            <a:avLst/>
          </a:prstGeom>
        </p:spPr>
      </p:pic>
      <p:sp>
        <p:nvSpPr>
          <p:cNvPr id="4" name="TextBox 3">
            <a:extLst>
              <a:ext uri="{FF2B5EF4-FFF2-40B4-BE49-F238E27FC236}">
                <a16:creationId xmlns:a16="http://schemas.microsoft.com/office/drawing/2014/main" id="{AD223E7C-7145-D96C-F565-40512E30AD51}"/>
              </a:ext>
            </a:extLst>
          </p:cNvPr>
          <p:cNvSpPr txBox="1"/>
          <p:nvPr/>
        </p:nvSpPr>
        <p:spPr>
          <a:xfrm>
            <a:off x="450000" y="585122"/>
            <a:ext cx="11592469" cy="892552"/>
          </a:xfrm>
          <a:prstGeom prst="rect">
            <a:avLst/>
          </a:prstGeom>
          <a:noFill/>
        </p:spPr>
        <p:txBody>
          <a:bodyPr wrap="none" rtlCol="0">
            <a:spAutoFit/>
          </a:bodyPr>
          <a:lstStyle/>
          <a:p>
            <a:r>
              <a:rPr lang="en-US" sz="3200" dirty="0">
                <a:latin typeface="Verdana" panose="020B0604030504040204" pitchFamily="34" charset="0"/>
                <a:ea typeface="Verdana" panose="020B0604030504040204" pitchFamily="34" charset="0"/>
              </a:rPr>
              <a:t>4 out of 6 most popular models qualify for incentives !!</a:t>
            </a:r>
          </a:p>
          <a:p>
            <a:endParaRPr lang="en-US" sz="2000" dirty="0"/>
          </a:p>
        </p:txBody>
      </p:sp>
    </p:spTree>
    <p:extLst>
      <p:ext uri="{BB962C8B-B14F-4D97-AF65-F5344CB8AC3E}">
        <p14:creationId xmlns:p14="http://schemas.microsoft.com/office/powerpoint/2010/main" val="13521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330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tx1"/>
                </a:solidFill>
                <a:latin typeface="Verdana" panose="020B0604030504040204" pitchFamily="34" charset="0"/>
                <a:ea typeface="Verdana" panose="020B0604030504040204" pitchFamily="34" charset="0"/>
              </a:rPr>
              <a:t>Potential benefits of buying an EV</a:t>
            </a:r>
          </a:p>
        </p:txBody>
      </p:sp>
      <p:pic>
        <p:nvPicPr>
          <p:cNvPr id="16386" name="Picture 2" descr="Related image"/>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158" y="2703456"/>
            <a:ext cx="3756647" cy="228920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3850685" y="3826311"/>
            <a:ext cx="3067635" cy="2566063"/>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0"/>
              <a:satOff val="0"/>
              <a:lumOff val="0"/>
              <a:alphaOff val="0"/>
            </a:schemeClr>
          </a:lnRef>
          <a:fillRef idx="1">
            <a:schemeClr val="accent5">
              <a:hueOff val="0"/>
              <a:satOff val="0"/>
              <a:lumOff val="0"/>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spcBef>
                <a:spcPct val="0"/>
              </a:spcBef>
            </a:pPr>
            <a:r>
              <a:rPr lang="en-US" sz="2400" b="1" dirty="0">
                <a:latin typeface="Verdana" panose="020B0604030504040204" pitchFamily="34" charset="0"/>
                <a:ea typeface="Verdana" panose="020B0604030504040204" pitchFamily="34" charset="0"/>
              </a:rPr>
              <a:t>Cheaper to Charge</a:t>
            </a:r>
            <a:br>
              <a:rPr lang="en-US" sz="2400" b="1" dirty="0">
                <a:latin typeface="Verdana" panose="020B0604030504040204" pitchFamily="34" charset="0"/>
                <a:ea typeface="Verdana" panose="020B0604030504040204" pitchFamily="34" charset="0"/>
              </a:rPr>
            </a:br>
            <a:r>
              <a:rPr lang="en-US" sz="2400" dirty="0">
                <a:latin typeface="Verdana" panose="020B0604030504040204" pitchFamily="34" charset="0"/>
                <a:ea typeface="Verdana" panose="020B0604030504040204" pitchFamily="34" charset="0"/>
              </a:rPr>
              <a:t>than to </a:t>
            </a:r>
          </a:p>
          <a:p>
            <a:pPr algn="ctr" defTabSz="889000">
              <a:lnSpc>
                <a:spcPct val="90000"/>
              </a:lnSpc>
              <a:spcBef>
                <a:spcPct val="0"/>
              </a:spcBef>
              <a:spcAft>
                <a:spcPct val="35000"/>
              </a:spcAft>
            </a:pPr>
            <a:r>
              <a:rPr lang="en-US" sz="2400" dirty="0">
                <a:latin typeface="Verdana" panose="020B0604030504040204" pitchFamily="34" charset="0"/>
                <a:ea typeface="Verdana" panose="020B0604030504040204" pitchFamily="34" charset="0"/>
              </a:rPr>
              <a:t>fill the tank</a:t>
            </a:r>
          </a:p>
        </p:txBody>
      </p:sp>
      <p:sp>
        <p:nvSpPr>
          <p:cNvPr id="13" name="Freeform 12"/>
          <p:cNvSpPr/>
          <p:nvPr/>
        </p:nvSpPr>
        <p:spPr>
          <a:xfrm>
            <a:off x="3866826" y="936554"/>
            <a:ext cx="3067635" cy="2808092"/>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accent5">
              <a:hueOff val="-4077871"/>
              <a:satOff val="28025"/>
              <a:lumOff val="-2745"/>
              <a:alphaOff val="0"/>
            </a:schemeClr>
          </a:fillRef>
          <a:effectRef idx="0">
            <a:scrgbClr r="0" g="0" b="0"/>
          </a:effectRef>
          <a:fontRef idx="minor">
            <a:schemeClr val="lt1"/>
          </a:fontRef>
        </p:style>
        <p:txBody>
          <a:bodyPr spcFirstLastPara="0" vert="horz" wrap="square" lIns="258501" tIns="247293" rIns="258501" bIns="247293" numCol="1" spcCol="1270" anchor="ctr" anchorCtr="0">
            <a:noAutofit/>
          </a:bodyPr>
          <a:lstStyle/>
          <a:p>
            <a:pPr algn="ctr" defTabSz="889000">
              <a:lnSpc>
                <a:spcPct val="90000"/>
              </a:lnSpc>
              <a:spcBef>
                <a:spcPct val="0"/>
              </a:spcBef>
              <a:spcAft>
                <a:spcPct val="35000"/>
              </a:spcAft>
            </a:pPr>
            <a:r>
              <a:rPr lang="en-US" sz="2400" b="1" dirty="0">
                <a:latin typeface="Verdana" panose="020B0604030504040204" pitchFamily="34" charset="0"/>
                <a:ea typeface="Verdana" panose="020B0604030504040204" pitchFamily="34" charset="0"/>
              </a:rPr>
              <a:t>Electricity Rates </a:t>
            </a:r>
            <a:br>
              <a:rPr lang="en-US" sz="2400" dirty="0">
                <a:latin typeface="Verdana" panose="020B0604030504040204" pitchFamily="34" charset="0"/>
                <a:ea typeface="Verdana" panose="020B0604030504040204" pitchFamily="34" charset="0"/>
              </a:rPr>
            </a:br>
            <a:r>
              <a:rPr lang="en-US" sz="2400" dirty="0">
                <a:latin typeface="Verdana" panose="020B0604030504040204" pitchFamily="34" charset="0"/>
                <a:ea typeface="Verdana" panose="020B0604030504040204" pitchFamily="34" charset="0"/>
              </a:rPr>
              <a:t>more stable than gasoline prices</a:t>
            </a:r>
          </a:p>
        </p:txBody>
      </p:sp>
      <p:sp>
        <p:nvSpPr>
          <p:cNvPr id="21" name="Freeform 20"/>
          <p:cNvSpPr/>
          <p:nvPr/>
        </p:nvSpPr>
        <p:spPr>
          <a:xfrm>
            <a:off x="8982150" y="3826311"/>
            <a:ext cx="3039297" cy="2629669"/>
          </a:xfrm>
          <a:custGeom>
            <a:avLst/>
            <a:gdLst>
              <a:gd name="connsiteX0" fmla="*/ 0 w 1669199"/>
              <a:gd name="connsiteY0" fmla="*/ 716407 h 1432814"/>
              <a:gd name="connsiteX1" fmla="*/ 358204 w 1669199"/>
              <a:gd name="connsiteY1" fmla="*/ 0 h 1432814"/>
              <a:gd name="connsiteX2" fmla="*/ 1310996 w 1669199"/>
              <a:gd name="connsiteY2" fmla="*/ 0 h 1432814"/>
              <a:gd name="connsiteX3" fmla="*/ 1669199 w 1669199"/>
              <a:gd name="connsiteY3" fmla="*/ 716407 h 1432814"/>
              <a:gd name="connsiteX4" fmla="*/ 1310996 w 1669199"/>
              <a:gd name="connsiteY4" fmla="*/ 1432814 h 1432814"/>
              <a:gd name="connsiteX5" fmla="*/ 358204 w 1669199"/>
              <a:gd name="connsiteY5" fmla="*/ 1432814 h 1432814"/>
              <a:gd name="connsiteX6" fmla="*/ 0 w 1669199"/>
              <a:gd name="connsiteY6" fmla="*/ 716407 h 143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199" h="1432814">
                <a:moveTo>
                  <a:pt x="0" y="716407"/>
                </a:moveTo>
                <a:lnTo>
                  <a:pt x="358204" y="0"/>
                </a:lnTo>
                <a:lnTo>
                  <a:pt x="1310996" y="0"/>
                </a:lnTo>
                <a:lnTo>
                  <a:pt x="1669199" y="716407"/>
                </a:lnTo>
                <a:lnTo>
                  <a:pt x="1310996" y="1432814"/>
                </a:lnTo>
                <a:lnTo>
                  <a:pt x="358204" y="1432814"/>
                </a:lnTo>
                <a:lnTo>
                  <a:pt x="0" y="716407"/>
                </a:lnTo>
                <a:close/>
              </a:path>
            </a:pathLst>
          </a:custGeom>
          <a:effectLst>
            <a:outerShdw blurRad="50800" dist="38100" dir="2700000" algn="tl" rotWithShape="0">
              <a:prstClr val="black">
                <a:alpha val="40000"/>
              </a:prstClr>
            </a:outerShdw>
          </a:effectLst>
        </p:spPr>
        <p:style>
          <a:lnRef idx="2">
            <a:schemeClr val="accent5">
              <a:hueOff val="-12233612"/>
              <a:satOff val="84076"/>
              <a:lumOff val="-8236"/>
              <a:alphaOff val="0"/>
            </a:schemeClr>
          </a:lnRef>
          <a:fillRef idx="1">
            <a:schemeClr val="accent5">
              <a:hueOff val="-12233612"/>
              <a:satOff val="84076"/>
              <a:lumOff val="-8236"/>
              <a:alphaOff val="0"/>
            </a:schemeClr>
          </a:fillRef>
          <a:effectRef idx="0">
            <a:scrgbClr r="0" g="0" b="0"/>
          </a:effectRef>
          <a:fontRef idx="minor">
            <a:schemeClr val="lt1"/>
          </a:fontRef>
        </p:style>
        <p:txBody>
          <a:bodyPr spcFirstLastPara="0" vert="horz" wrap="square" lIns="258501" tIns="252373" rIns="258501" bIns="252373" numCol="1" spcCol="1270" anchor="ctr" anchorCtr="0">
            <a:noAutofit/>
          </a:bodyPr>
          <a:lstStyle/>
          <a:p>
            <a:pPr algn="ctr" defTabSz="1066800">
              <a:lnSpc>
                <a:spcPct val="90000"/>
              </a:lnSpc>
              <a:spcBef>
                <a:spcPct val="0"/>
              </a:spcBef>
              <a:spcAft>
                <a:spcPct val="35000"/>
              </a:spcAft>
            </a:pPr>
            <a:r>
              <a:rPr lang="en-US" sz="2800" b="1" dirty="0">
                <a:latin typeface="Verdana" panose="020B0604030504040204" pitchFamily="34" charset="0"/>
                <a:ea typeface="Verdana" panose="020B0604030504040204" pitchFamily="34" charset="0"/>
              </a:rPr>
              <a:t>Free or Reduced Tolls</a:t>
            </a:r>
          </a:p>
        </p:txBody>
      </p:sp>
      <p:grpSp>
        <p:nvGrpSpPr>
          <p:cNvPr id="25" name="Group 24"/>
          <p:cNvGrpSpPr/>
          <p:nvPr/>
        </p:nvGrpSpPr>
        <p:grpSpPr>
          <a:xfrm>
            <a:off x="8935337" y="909648"/>
            <a:ext cx="3164505" cy="2732962"/>
            <a:chOff x="4517093" y="2299992"/>
            <a:chExt cx="1669199" cy="1432814"/>
          </a:xfrm>
        </p:grpSpPr>
        <p:sp>
          <p:nvSpPr>
            <p:cNvPr id="19" name="Hexagon 18"/>
            <p:cNvSpPr/>
            <p:nvPr/>
          </p:nvSpPr>
          <p:spPr>
            <a:xfrm>
              <a:off x="4517093" y="2299992"/>
              <a:ext cx="1669199" cy="1432814"/>
            </a:xfrm>
            <a:prstGeom prst="hexagon">
              <a:avLst>
                <a:gd name="adj" fmla="val 25000"/>
                <a:gd name="vf" fmla="val 115470"/>
              </a:avLst>
            </a:prstGeom>
            <a:effectLst>
              <a:outerShdw blurRad="50800" dist="38100" dir="2700000" algn="tl" rotWithShape="0">
                <a:prstClr val="black">
                  <a:alpha val="40000"/>
                </a:prstClr>
              </a:outerShdw>
            </a:effectLst>
          </p:spPr>
          <p:style>
            <a:lnRef idx="2">
              <a:schemeClr val="accent5">
                <a:hueOff val="-8155742"/>
                <a:satOff val="56051"/>
                <a:lumOff val="-5491"/>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7" name="TextBox 6"/>
            <p:cNvSpPr txBox="1"/>
            <p:nvPr/>
          </p:nvSpPr>
          <p:spPr>
            <a:xfrm>
              <a:off x="4743827" y="2491212"/>
              <a:ext cx="1322259" cy="1016558"/>
            </a:xfrm>
            <a:prstGeom prst="rect">
              <a:avLst/>
            </a:prstGeom>
            <a:noFill/>
          </p:spPr>
          <p:txBody>
            <a:bodyPr wrap="square" rtlCol="0">
              <a:spAutoFit/>
            </a:bodyPr>
            <a:lstStyle/>
            <a:p>
              <a:pPr algn="ctr"/>
              <a:r>
                <a:rPr lang="en-US" sz="2400" b="1" dirty="0">
                  <a:solidFill>
                    <a:srgbClr val="669C2A"/>
                  </a:solidFill>
                  <a:latin typeface="Verdana" panose="020B0604030504040204" pitchFamily="34" charset="0"/>
                  <a:ea typeface="Verdana" panose="020B0604030504040204" pitchFamily="34" charset="0"/>
                </a:rPr>
                <a:t>Grants</a:t>
              </a:r>
              <a:r>
                <a:rPr lang="en-US" sz="2400" dirty="0">
                  <a:solidFill>
                    <a:srgbClr val="669C2A"/>
                  </a:solidFill>
                  <a:latin typeface="Verdana" panose="020B0604030504040204" pitchFamily="34" charset="0"/>
                  <a:ea typeface="Verdana" panose="020B0604030504040204" pitchFamily="34" charset="0"/>
                </a:rPr>
                <a:t>, </a:t>
              </a:r>
              <a:r>
                <a:rPr lang="en-US" sz="2400" b="1" dirty="0">
                  <a:solidFill>
                    <a:srgbClr val="669C2A"/>
                  </a:solidFill>
                  <a:latin typeface="Verdana" panose="020B0604030504040204" pitchFamily="34" charset="0"/>
                  <a:ea typeface="Verdana" panose="020B0604030504040204" pitchFamily="34" charset="0"/>
                </a:rPr>
                <a:t>Rebates</a:t>
              </a:r>
              <a:r>
                <a:rPr lang="en-US" sz="2400" dirty="0">
                  <a:solidFill>
                    <a:srgbClr val="669C2A"/>
                  </a:solidFill>
                  <a:latin typeface="Verdana" panose="020B0604030504040204" pitchFamily="34" charset="0"/>
                  <a:ea typeface="Verdana" panose="020B0604030504040204" pitchFamily="34" charset="0"/>
                </a:rPr>
                <a:t> and </a:t>
              </a:r>
              <a:r>
                <a:rPr lang="en-US" sz="2400" b="1" dirty="0">
                  <a:solidFill>
                    <a:srgbClr val="669C2A"/>
                  </a:solidFill>
                  <a:latin typeface="Verdana" panose="020B0604030504040204" pitchFamily="34" charset="0"/>
                  <a:ea typeface="Verdana" panose="020B0604030504040204" pitchFamily="34" charset="0"/>
                </a:rPr>
                <a:t>Tax Credits </a:t>
              </a:r>
              <a:r>
                <a:rPr lang="en-US" sz="2400" dirty="0">
                  <a:solidFill>
                    <a:srgbClr val="669C2A"/>
                  </a:solidFill>
                  <a:latin typeface="Verdana" panose="020B0604030504040204" pitchFamily="34" charset="0"/>
                  <a:ea typeface="Verdana" panose="020B0604030504040204" pitchFamily="34" charset="0"/>
                </a:rPr>
                <a:t>for EVs &amp; chargers</a:t>
              </a:r>
            </a:p>
          </p:txBody>
        </p:sp>
      </p:grpSp>
      <p:grpSp>
        <p:nvGrpSpPr>
          <p:cNvPr id="27" name="Group 26"/>
          <p:cNvGrpSpPr/>
          <p:nvPr/>
        </p:nvGrpSpPr>
        <p:grpSpPr>
          <a:xfrm>
            <a:off x="6410319" y="2338620"/>
            <a:ext cx="3067635" cy="2808092"/>
            <a:chOff x="5969855" y="4487830"/>
            <a:chExt cx="1669199" cy="1432814"/>
          </a:xfrm>
          <a:solidFill>
            <a:schemeClr val="accent2">
              <a:lumMod val="40000"/>
              <a:lumOff val="60000"/>
            </a:schemeClr>
          </a:solidFill>
        </p:grpSpPr>
        <p:sp>
          <p:nvSpPr>
            <p:cNvPr id="15" name="Hexagon 14"/>
            <p:cNvSpPr/>
            <p:nvPr/>
          </p:nvSpPr>
          <p:spPr>
            <a:xfrm>
              <a:off x="5969855" y="4487830"/>
              <a:ext cx="1669199" cy="1432814"/>
            </a:xfrm>
            <a:prstGeom prst="hexagon">
              <a:avLst>
                <a:gd name="adj" fmla="val 25000"/>
                <a:gd name="vf" fmla="val 115470"/>
              </a:avLst>
            </a:prstGeom>
            <a:grpFill/>
            <a:effectLst>
              <a:outerShdw blurRad="50800" dist="38100" dir="2700000" algn="tl" rotWithShape="0">
                <a:prstClr val="black">
                  <a:alpha val="40000"/>
                </a:prstClr>
              </a:outerShdw>
            </a:effectLst>
          </p:spPr>
          <p:style>
            <a:lnRef idx="2">
              <a:schemeClr val="accent5">
                <a:hueOff val="-4077871"/>
                <a:satOff val="28025"/>
                <a:lumOff val="-2745"/>
                <a:alphaOff val="0"/>
              </a:schemeClr>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8" name="TextBox 7"/>
            <p:cNvSpPr txBox="1"/>
            <p:nvPr/>
          </p:nvSpPr>
          <p:spPr>
            <a:xfrm>
              <a:off x="6095127" y="4708178"/>
              <a:ext cx="1384300" cy="989360"/>
            </a:xfrm>
            <a:prstGeom prst="rect">
              <a:avLst/>
            </a:prstGeom>
            <a:noFill/>
          </p:spPr>
          <p:txBody>
            <a:bodyPr wrap="square" rtlCol="0">
              <a:spAutoFit/>
            </a:bodyPr>
            <a:lstStyle/>
            <a:p>
              <a:pPr algn="ctr"/>
              <a:r>
                <a:rPr lang="en-US" sz="2400" b="1" dirty="0">
                  <a:solidFill>
                    <a:srgbClr val="136636"/>
                  </a:solidFill>
                  <a:latin typeface="Verdana" panose="020B0604030504040204" pitchFamily="34" charset="0"/>
                  <a:ea typeface="Verdana" panose="020B0604030504040204" pitchFamily="34" charset="0"/>
                </a:rPr>
                <a:t>Lower </a:t>
              </a:r>
              <a:r>
                <a:rPr lang="en-US" sz="2400" b="1" dirty="0" err="1">
                  <a:solidFill>
                    <a:srgbClr val="136636"/>
                  </a:solidFill>
                  <a:latin typeface="Verdana" panose="020B0604030504040204" pitchFamily="34" charset="0"/>
                  <a:ea typeface="Verdana" panose="020B0604030504040204" pitchFamily="34" charset="0"/>
                </a:rPr>
                <a:t>Longterm</a:t>
              </a:r>
              <a:r>
                <a:rPr lang="en-US" sz="2400" b="1" dirty="0">
                  <a:solidFill>
                    <a:srgbClr val="136636"/>
                  </a:solidFill>
                  <a:latin typeface="Verdana" panose="020B0604030504040204" pitchFamily="34" charset="0"/>
                  <a:ea typeface="Verdana" panose="020B0604030504040204" pitchFamily="34" charset="0"/>
                </a:rPr>
                <a:t> costs</a:t>
              </a:r>
              <a:r>
                <a:rPr lang="en-US" sz="2400" dirty="0">
                  <a:solidFill>
                    <a:srgbClr val="136636"/>
                  </a:solidFill>
                  <a:latin typeface="Verdana" panose="020B0604030504040204" pitchFamily="34" charset="0"/>
                  <a:ea typeface="Verdana" panose="020B0604030504040204" pitchFamily="34" charset="0"/>
                </a:rPr>
                <a:t>, with long battery warranties</a:t>
              </a:r>
            </a:p>
          </p:txBody>
        </p:sp>
      </p:grpSp>
    </p:spTree>
    <p:extLst>
      <p:ext uri="{BB962C8B-B14F-4D97-AF65-F5344CB8AC3E}">
        <p14:creationId xmlns:p14="http://schemas.microsoft.com/office/powerpoint/2010/main" val="26203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4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4400"/>
                            </p:stCondLst>
                            <p:childTnLst>
                              <p:par>
                                <p:cTn id="11" presetID="1" presetClass="entr" presetSubtype="0" fill="hold" grpId="0" nodeType="afterEffect">
                                  <p:stCondLst>
                                    <p:cond delay="37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8100"/>
                            </p:stCondLst>
                            <p:childTnLst>
                              <p:par>
                                <p:cTn id="14" presetID="1" presetClass="entr" presetSubtype="0" fill="hold" nodeType="afterEffect">
                                  <p:stCondLst>
                                    <p:cond delay="430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12400"/>
                            </p:stCondLst>
                            <p:childTnLst>
                              <p:par>
                                <p:cTn id="17" presetID="1" presetClass="entr" presetSubtype="0" fill="hold" nodeType="afterEffect">
                                  <p:stCondLst>
                                    <p:cond delay="630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p:stCondLst>
                              <p:cond delay="18700"/>
                            </p:stCondLst>
                            <p:childTnLst>
                              <p:par>
                                <p:cTn id="20" presetID="1" presetClass="entr" presetSubtype="0" fill="hold" grpId="0" nodeType="afterEffect">
                                  <p:stCondLst>
                                    <p:cond delay="520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4E2F-425C-FC8F-12B2-EADD28620312}"/>
              </a:ext>
            </a:extLst>
          </p:cNvPr>
          <p:cNvSpPr>
            <a:spLocks noGrp="1"/>
          </p:cNvSpPr>
          <p:nvPr>
            <p:ph type="title"/>
          </p:nvPr>
        </p:nvSpPr>
        <p:spPr>
          <a:xfrm>
            <a:off x="440436" y="976169"/>
            <a:ext cx="11311128" cy="1756089"/>
          </a:xfrm>
        </p:spPr>
        <p:txBody>
          <a:bodyPr>
            <a:normAutofit/>
          </a:bodyPr>
          <a:lstStyle/>
          <a:p>
            <a:pPr algn="ctr"/>
            <a:r>
              <a:rPr lang="en-US" sz="4800" b="1" dirty="0">
                <a:latin typeface="Verdana" panose="020B0604030504040204" pitchFamily="34" charset="0"/>
                <a:ea typeface="Verdana" panose="020B0604030504040204" pitchFamily="34" charset="0"/>
              </a:rPr>
              <a:t>Is Washington State Ready for</a:t>
            </a:r>
            <a:br>
              <a:rPr lang="en-US" sz="4800" b="1" dirty="0">
                <a:latin typeface="Verdana" panose="020B0604030504040204" pitchFamily="34" charset="0"/>
                <a:ea typeface="Verdana" panose="020B0604030504040204" pitchFamily="34" charset="0"/>
              </a:rPr>
            </a:br>
            <a:r>
              <a:rPr lang="en-US" sz="4800" b="1" dirty="0">
                <a:latin typeface="Verdana" panose="020B0604030504040204" pitchFamily="34" charset="0"/>
                <a:ea typeface="Verdana" panose="020B0604030504040204" pitchFamily="34" charset="0"/>
              </a:rPr>
              <a:t> the EV Revolution?</a:t>
            </a:r>
          </a:p>
        </p:txBody>
      </p:sp>
      <p:sp>
        <p:nvSpPr>
          <p:cNvPr id="3" name="Rectangle 2">
            <a:extLst>
              <a:ext uri="{FF2B5EF4-FFF2-40B4-BE49-F238E27FC236}">
                <a16:creationId xmlns:a16="http://schemas.microsoft.com/office/drawing/2014/main" id="{0A823CD1-51AB-EB5D-8051-263332F4D60A}"/>
              </a:ext>
            </a:extLst>
          </p:cNvPr>
          <p:cNvSpPr/>
          <p:nvPr/>
        </p:nvSpPr>
        <p:spPr>
          <a:xfrm>
            <a:off x="4079986" y="2971800"/>
            <a:ext cx="4477024" cy="1569660"/>
          </a:xfrm>
          <a:prstGeom prst="rect">
            <a:avLst/>
          </a:prstGeom>
          <a:noFill/>
        </p:spPr>
        <p:txBody>
          <a:bodyPr wrap="squar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 !!!</a:t>
            </a:r>
          </a:p>
        </p:txBody>
      </p:sp>
    </p:spTree>
    <p:extLst>
      <p:ext uri="{BB962C8B-B14F-4D97-AF65-F5344CB8AC3E}">
        <p14:creationId xmlns:p14="http://schemas.microsoft.com/office/powerpoint/2010/main" val="5607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3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D28B85-D835-80B2-A103-6779C806588E}"/>
              </a:ext>
            </a:extLst>
          </p:cNvPr>
          <p:cNvSpPr>
            <a:spLocks noGrp="1"/>
          </p:cNvSpPr>
          <p:nvPr>
            <p:ph type="title"/>
          </p:nvPr>
        </p:nvSpPr>
        <p:spPr>
          <a:xfrm>
            <a:off x="338591" y="575198"/>
            <a:ext cx="11311128" cy="878045"/>
          </a:xfrm>
        </p:spPr>
        <p:txBody>
          <a:bodyPr>
            <a:normAutofit/>
          </a:bodyPr>
          <a:lstStyle/>
          <a:p>
            <a:pPr algn="ctr"/>
            <a:r>
              <a:rPr lang="en-US" sz="6000" b="1" i="0" dirty="0">
                <a:latin typeface="Verdana" panose="020B0604030504040204" pitchFamily="34" charset="0"/>
                <a:ea typeface="Verdana" panose="020B0604030504040204" pitchFamily="34" charset="0"/>
              </a:rPr>
              <a:t>Limitations</a:t>
            </a:r>
          </a:p>
        </p:txBody>
      </p:sp>
      <p:sp>
        <p:nvSpPr>
          <p:cNvPr id="4" name="TextBox 3">
            <a:extLst>
              <a:ext uri="{FF2B5EF4-FFF2-40B4-BE49-F238E27FC236}">
                <a16:creationId xmlns:a16="http://schemas.microsoft.com/office/drawing/2014/main" id="{6B03B580-D5F4-6246-D50F-90E7407AAADC}"/>
              </a:ext>
            </a:extLst>
          </p:cNvPr>
          <p:cNvSpPr txBox="1"/>
          <p:nvPr/>
        </p:nvSpPr>
        <p:spPr>
          <a:xfrm>
            <a:off x="862693" y="1453243"/>
            <a:ext cx="10466614" cy="4801314"/>
          </a:xfrm>
          <a:prstGeom prst="rect">
            <a:avLst/>
          </a:prstGeom>
          <a:noFill/>
        </p:spPr>
        <p:txBody>
          <a:bodyPr wrap="square" rtlCol="0">
            <a:spAutoFit/>
          </a:bodyPr>
          <a:lstStyle/>
          <a:p>
            <a:pPr marL="457200" indent="-457200" algn="l">
              <a:buFont typeface="Arial" panose="020B0604020202020204" pitchFamily="34" charset="0"/>
              <a:buChar char="•"/>
            </a:pPr>
            <a:r>
              <a:rPr lang="en-US" sz="3200" b="0" i="0" dirty="0">
                <a:effectLst/>
                <a:latin typeface="Verdana" panose="020B0604030504040204" pitchFamily="34" charset="0"/>
                <a:ea typeface="Verdana" panose="020B0604030504040204" pitchFamily="34" charset="0"/>
              </a:rPr>
              <a:t>Limited time and funds</a:t>
            </a:r>
            <a:r>
              <a:rPr lang="en-US" sz="3200" dirty="0">
                <a:latin typeface="Verdana" panose="020B0604030504040204" pitchFamily="34" charset="0"/>
                <a:ea typeface="Verdana" panose="020B0604030504040204" pitchFamily="34" charset="0"/>
              </a:rPr>
              <a:t>:</a:t>
            </a:r>
            <a:endParaRPr lang="en-US" sz="3200" b="0" i="0" dirty="0">
              <a:effectLst/>
              <a:latin typeface="Verdana" panose="020B0604030504040204" pitchFamily="34" charset="0"/>
              <a:ea typeface="Verdana" panose="020B0604030504040204" pitchFamily="34" charset="0"/>
            </a:endParaRPr>
          </a:p>
          <a:p>
            <a:pPr marL="914400" lvl="1" indent="-457200">
              <a:buFont typeface="Arial" panose="020B0604020202020204" pitchFamily="34" charset="0"/>
              <a:buChar char="•"/>
            </a:pPr>
            <a:r>
              <a:rPr lang="en-US" sz="3200" dirty="0">
                <a:latin typeface="Verdana" panose="020B0604030504040204" pitchFamily="34" charset="0"/>
                <a:ea typeface="Verdana" panose="020B0604030504040204" pitchFamily="34" charset="0"/>
              </a:rPr>
              <a:t>R</a:t>
            </a:r>
            <a:r>
              <a:rPr lang="en-US" sz="3200" b="0" i="0" dirty="0">
                <a:effectLst/>
                <a:latin typeface="Verdana" panose="020B0604030504040204" pitchFamily="34" charset="0"/>
                <a:ea typeface="Verdana" panose="020B0604030504040204" pitchFamily="34" charset="0"/>
              </a:rPr>
              <a:t>estricted the depth and thoroughness of the analysis. </a:t>
            </a:r>
            <a:r>
              <a:rPr lang="en-US" sz="3200" dirty="0">
                <a:latin typeface="Verdana" panose="020B0604030504040204" pitchFamily="34" charset="0"/>
                <a:ea typeface="Verdana" panose="020B0604030504040204" pitchFamily="34" charset="0"/>
              </a:rPr>
              <a:t>Deeper </a:t>
            </a:r>
            <a:r>
              <a:rPr lang="en-US" sz="3200" b="0" i="0" dirty="0">
                <a:effectLst/>
                <a:latin typeface="Verdana" panose="020B0604030504040204" pitchFamily="34" charset="0"/>
                <a:ea typeface="Verdana" panose="020B0604030504040204" pitchFamily="34" charset="0"/>
              </a:rPr>
              <a:t>data requires funding which was not needed complete the project.</a:t>
            </a:r>
          </a:p>
          <a:p>
            <a:pPr marL="457200" indent="-457200" algn="l">
              <a:buFont typeface="Arial" panose="020B0604020202020204" pitchFamily="34" charset="0"/>
              <a:buChar char="•"/>
            </a:pPr>
            <a:endParaRPr lang="en-US" sz="3200" b="0" i="0" dirty="0">
              <a:effectLst/>
              <a:latin typeface="Verdana" panose="020B0604030504040204" pitchFamily="34" charset="0"/>
              <a:ea typeface="Verdana" panose="020B0604030504040204" pitchFamily="34" charset="0"/>
            </a:endParaRPr>
          </a:p>
          <a:p>
            <a:pPr marL="457200" indent="-457200" algn="l">
              <a:buFont typeface="Arial" panose="020B0604020202020204" pitchFamily="34" charset="0"/>
              <a:buChar char="•"/>
            </a:pPr>
            <a:r>
              <a:rPr lang="en-US" sz="3200" b="0" i="0" dirty="0">
                <a:effectLst/>
                <a:latin typeface="Verdana" panose="020B0604030504040204" pitchFamily="34" charset="0"/>
                <a:ea typeface="Verdana" panose="020B0604030504040204" pitchFamily="34" charset="0"/>
              </a:rPr>
              <a:t>Challenging data acquisition</a:t>
            </a:r>
            <a:r>
              <a:rPr lang="en-US" sz="3200" dirty="0">
                <a:latin typeface="Verdana" panose="020B0604030504040204" pitchFamily="34" charset="0"/>
                <a:ea typeface="Verdana" panose="020B0604030504040204" pitchFamily="34" charset="0"/>
              </a:rPr>
              <a:t>:</a:t>
            </a:r>
            <a:endParaRPr lang="en-US" sz="3200" b="0" i="0" dirty="0">
              <a:effectLst/>
              <a:latin typeface="Verdana" panose="020B0604030504040204" pitchFamily="34" charset="0"/>
              <a:ea typeface="Verdana" panose="020B0604030504040204" pitchFamily="34" charset="0"/>
            </a:endParaRPr>
          </a:p>
          <a:p>
            <a:pPr marL="914400" lvl="1" indent="-457200">
              <a:buFont typeface="Arial" panose="020B0604020202020204" pitchFamily="34" charset="0"/>
              <a:buChar char="•"/>
            </a:pPr>
            <a:r>
              <a:rPr lang="en-US" sz="3200" dirty="0">
                <a:latin typeface="Verdana" panose="020B0604030504040204" pitchFamily="34" charset="0"/>
                <a:ea typeface="Verdana" panose="020B0604030504040204" pitchFamily="34" charset="0"/>
              </a:rPr>
              <a:t>Open source data </a:t>
            </a:r>
            <a:r>
              <a:rPr lang="en-US" sz="3200" b="0" i="0" dirty="0">
                <a:effectLst/>
                <a:latin typeface="Verdana" panose="020B0604030504040204" pitchFamily="34" charset="0"/>
                <a:ea typeface="Verdana" panose="020B0604030504040204" pitchFamily="34" charset="0"/>
              </a:rPr>
              <a:t>may be incomplete or outdated, potentially affecting the accuracy of the analysis.</a:t>
            </a:r>
          </a:p>
          <a:p>
            <a:endParaRPr lang="en-US" dirty="0"/>
          </a:p>
        </p:txBody>
      </p:sp>
      <p:cxnSp>
        <p:nvCxnSpPr>
          <p:cNvPr id="2" name="Straight Connector 1">
            <a:extLst>
              <a:ext uri="{FF2B5EF4-FFF2-40B4-BE49-F238E27FC236}">
                <a16:creationId xmlns:a16="http://schemas.microsoft.com/office/drawing/2014/main" id="{394DF2FC-EEB8-276A-A010-E9BA1F0E172A}"/>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59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FEFE-E493-AD6F-E30C-6500B33304C5}"/>
              </a:ext>
            </a:extLst>
          </p:cNvPr>
          <p:cNvSpPr>
            <a:spLocks noGrp="1"/>
          </p:cNvSpPr>
          <p:nvPr>
            <p:ph type="title"/>
          </p:nvPr>
        </p:nvSpPr>
        <p:spPr>
          <a:xfrm>
            <a:off x="6311900" y="448056"/>
            <a:ext cx="5428996" cy="3401568"/>
          </a:xfrm>
        </p:spPr>
        <p:txBody>
          <a:bodyPr vert="horz" lIns="0" tIns="0" rIns="0" bIns="0" rtlCol="0" anchor="b">
            <a:normAutofit/>
          </a:bodyPr>
          <a:lstStyle/>
          <a:p>
            <a:pPr>
              <a:lnSpc>
                <a:spcPct val="100000"/>
              </a:lnSpc>
            </a:pPr>
            <a:br>
              <a:rPr lang="en-US" sz="6400"/>
            </a:br>
            <a:r>
              <a:rPr lang="en-US" sz="6400"/>
              <a:t>QUESTIONS</a:t>
            </a:r>
          </a:p>
        </p:txBody>
      </p:sp>
      <p:pic>
        <p:nvPicPr>
          <p:cNvPr id="3" name="Picture 2" descr="question mark - Greatwell Homes">
            <a:extLst>
              <a:ext uri="{FF2B5EF4-FFF2-40B4-BE49-F238E27FC236}">
                <a16:creationId xmlns:a16="http://schemas.microsoft.com/office/drawing/2014/main" id="{DFB7D75E-85CE-8CE8-3F11-127BDB471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1104" y="510712"/>
            <a:ext cx="5422576" cy="542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0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Hexagon 19"/>
          <p:cNvSpPr/>
          <p:nvPr/>
        </p:nvSpPr>
        <p:spPr>
          <a:xfrm>
            <a:off x="6147216" y="1067432"/>
            <a:ext cx="3176125" cy="2680617"/>
          </a:xfrm>
          <a:prstGeom prst="hexagon">
            <a:avLst/>
          </a:prstGeom>
          <a:solidFill>
            <a:srgbClr val="00B050"/>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latin typeface="Verdana" panose="020B0604030504040204" pitchFamily="34" charset="0"/>
                <a:ea typeface="Verdana" panose="020B0604030504040204" pitchFamily="34" charset="0"/>
              </a:rPr>
              <a:t>BATTERY</a:t>
            </a:r>
          </a:p>
          <a:p>
            <a:pPr algn="ctr"/>
            <a:r>
              <a:rPr lang="en-US" sz="2800" b="1" dirty="0">
                <a:latin typeface="Verdana" panose="020B0604030504040204" pitchFamily="34" charset="0"/>
                <a:ea typeface="Verdana" panose="020B0604030504040204" pitchFamily="34" charset="0"/>
              </a:rPr>
              <a:t>ELECTRIC</a:t>
            </a:r>
          </a:p>
          <a:p>
            <a:pPr algn="ctr"/>
            <a:r>
              <a:rPr lang="en-US" sz="2800" b="1" i="1" dirty="0">
                <a:solidFill>
                  <a:schemeClr val="tx1"/>
                </a:solidFill>
                <a:latin typeface="Verdana" panose="020B0604030504040204" pitchFamily="34" charset="0"/>
                <a:ea typeface="Verdana" panose="020B0604030504040204" pitchFamily="34" charset="0"/>
              </a:rPr>
              <a:t>BEV</a:t>
            </a:r>
          </a:p>
        </p:txBody>
      </p:sp>
      <p:sp>
        <p:nvSpPr>
          <p:cNvPr id="29" name="Hexagon 28"/>
          <p:cNvSpPr/>
          <p:nvPr/>
        </p:nvSpPr>
        <p:spPr>
          <a:xfrm>
            <a:off x="6180669" y="3840514"/>
            <a:ext cx="3176125" cy="2478945"/>
          </a:xfrm>
          <a:prstGeom prst="hexagon">
            <a:avLst/>
          </a:prstGeom>
          <a:solidFill>
            <a:srgbClr val="00B050"/>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r>
              <a:rPr lang="en-US" sz="2800" b="1" dirty="0">
                <a:latin typeface="Verdana" panose="020B0604030504040204" pitchFamily="34" charset="0"/>
                <a:ea typeface="Verdana" panose="020B0604030504040204" pitchFamily="34" charset="0"/>
              </a:rPr>
              <a:t>PLUG IN ELECTRIC</a:t>
            </a:r>
          </a:p>
          <a:p>
            <a:pPr algn="ctr"/>
            <a:r>
              <a:rPr lang="en-US" sz="2800" b="1" dirty="0">
                <a:solidFill>
                  <a:schemeClr val="tx1"/>
                </a:solidFill>
                <a:latin typeface="Verdana" panose="020B0604030504040204" pitchFamily="34" charset="0"/>
                <a:ea typeface="Verdana" panose="020B0604030504040204" pitchFamily="34" charset="0"/>
              </a:rPr>
              <a:t>PHEV</a:t>
            </a:r>
            <a:endParaRPr lang="en-US" sz="2800" dirty="0">
              <a:solidFill>
                <a:schemeClr val="tx1"/>
              </a:solidFill>
              <a:latin typeface="Verdana" panose="020B0604030504040204" pitchFamily="34" charset="0"/>
              <a:ea typeface="Verdana" panose="020B0604030504040204" pitchFamily="34" charset="0"/>
            </a:endParaRPr>
          </a:p>
        </p:txBody>
      </p:sp>
      <p:sp>
        <p:nvSpPr>
          <p:cNvPr id="30" name="Hexagon 29"/>
          <p:cNvSpPr/>
          <p:nvPr/>
        </p:nvSpPr>
        <p:spPr>
          <a:xfrm>
            <a:off x="8771770" y="2332464"/>
            <a:ext cx="3176125" cy="2797266"/>
          </a:xfrm>
          <a:prstGeom prst="hexagon">
            <a:avLst/>
          </a:prstGeom>
          <a:solidFill>
            <a:srgbClr val="0070C0"/>
          </a:solidFill>
          <a:ln>
            <a:solidFill>
              <a:srgbClr val="82010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a:latin typeface="Verdana" panose="020B0604030504040204" pitchFamily="34" charset="0"/>
                <a:ea typeface="Verdana" panose="020B0604030504040204" pitchFamily="34" charset="0"/>
              </a:rPr>
              <a:t>HYBRID</a:t>
            </a:r>
          </a:p>
          <a:p>
            <a:pPr algn="ctr"/>
            <a:r>
              <a:rPr lang="en-US" sz="2400" b="1" dirty="0">
                <a:latin typeface="Verdana" panose="020B0604030504040204" pitchFamily="34" charset="0"/>
                <a:ea typeface="Verdana" panose="020B0604030504040204" pitchFamily="34" charset="0"/>
              </a:rPr>
              <a:t>GAS + ELECTRIC</a:t>
            </a:r>
          </a:p>
        </p:txBody>
      </p:sp>
      <p:sp>
        <p:nvSpPr>
          <p:cNvPr id="31" name="TextBox 30"/>
          <p:cNvSpPr txBox="1"/>
          <p:nvPr/>
        </p:nvSpPr>
        <p:spPr>
          <a:xfrm>
            <a:off x="1339182" y="1082100"/>
            <a:ext cx="4218374" cy="584775"/>
          </a:xfrm>
          <a:prstGeom prst="rect">
            <a:avLst/>
          </a:prstGeom>
          <a:noFill/>
        </p:spPr>
        <p:txBody>
          <a:bodyPr wrap="square" rtlCol="0">
            <a:spAutoFit/>
          </a:bodyPr>
          <a:lstStyle/>
          <a:p>
            <a:r>
              <a:rPr lang="en-US" sz="3200" b="1" dirty="0"/>
              <a:t>WHAT ARE THEY?</a:t>
            </a:r>
          </a:p>
        </p:txBody>
      </p:sp>
      <p:sp>
        <p:nvSpPr>
          <p:cNvPr id="13" name="TextBox 12">
            <a:extLst>
              <a:ext uri="{FF2B5EF4-FFF2-40B4-BE49-F238E27FC236}">
                <a16:creationId xmlns:a16="http://schemas.microsoft.com/office/drawing/2014/main" id="{DDD6E3D5-12E2-F231-9F27-A6A5AE823914}"/>
              </a:ext>
            </a:extLst>
          </p:cNvPr>
          <p:cNvSpPr txBox="1"/>
          <p:nvPr/>
        </p:nvSpPr>
        <p:spPr>
          <a:xfrm>
            <a:off x="1339182" y="1078583"/>
            <a:ext cx="4218374" cy="584775"/>
          </a:xfrm>
          <a:prstGeom prst="rect">
            <a:avLst/>
          </a:prstGeom>
          <a:noFill/>
        </p:spPr>
        <p:txBody>
          <a:bodyPr wrap="square" rtlCol="0">
            <a:spAutoFit/>
          </a:bodyPr>
          <a:lstStyle/>
          <a:p>
            <a:r>
              <a:rPr lang="en-US" sz="3200" b="1" dirty="0"/>
              <a:t>WHAT ARE THEY?</a:t>
            </a:r>
          </a:p>
        </p:txBody>
      </p:sp>
      <p:pic>
        <p:nvPicPr>
          <p:cNvPr id="17" name="Picture 16">
            <a:extLst>
              <a:ext uri="{FF2B5EF4-FFF2-40B4-BE49-F238E27FC236}">
                <a16:creationId xmlns:a16="http://schemas.microsoft.com/office/drawing/2014/main" id="{DAE81355-B20E-B15B-57CC-DFB1E96D08EF}"/>
              </a:ext>
            </a:extLst>
          </p:cNvPr>
          <p:cNvPicPr>
            <a:picLocks noChangeAspect="1"/>
          </p:cNvPicPr>
          <p:nvPr/>
        </p:nvPicPr>
        <p:blipFill>
          <a:blip r:embed="rId3"/>
          <a:stretch>
            <a:fillRect/>
          </a:stretch>
        </p:blipFill>
        <p:spPr>
          <a:xfrm>
            <a:off x="1142766" y="1873665"/>
            <a:ext cx="3876675" cy="3962400"/>
          </a:xfrm>
          <a:prstGeom prst="rect">
            <a:avLst/>
          </a:prstGeom>
        </p:spPr>
      </p:pic>
      <p:sp>
        <p:nvSpPr>
          <p:cNvPr id="2" name="TextBox 1">
            <a:extLst>
              <a:ext uri="{FF2B5EF4-FFF2-40B4-BE49-F238E27FC236}">
                <a16:creationId xmlns:a16="http://schemas.microsoft.com/office/drawing/2014/main" id="{C25B514A-E0C1-4D55-3022-CDB974FFA022}"/>
              </a:ext>
            </a:extLst>
          </p:cNvPr>
          <p:cNvSpPr txBox="1"/>
          <p:nvPr/>
        </p:nvSpPr>
        <p:spPr>
          <a:xfrm>
            <a:off x="429754" y="153820"/>
            <a:ext cx="6606296" cy="769441"/>
          </a:xfrm>
          <a:prstGeom prst="rect">
            <a:avLst/>
          </a:prstGeom>
          <a:noFill/>
        </p:spPr>
        <p:txBody>
          <a:bodyPr wrap="none" rtlCol="0">
            <a:spAutoFit/>
          </a:bodyPr>
          <a:lstStyle/>
          <a:p>
            <a:r>
              <a:rPr lang="en-US" sz="4400" b="1" dirty="0">
                <a:latin typeface="Verdana" panose="020B0604030504040204" pitchFamily="34" charset="0"/>
                <a:ea typeface="Verdana" panose="020B0604030504040204" pitchFamily="34" charset="0"/>
              </a:rPr>
              <a:t>ELECTRIC VEHICLES</a:t>
            </a:r>
          </a:p>
        </p:txBody>
      </p:sp>
    </p:spTree>
    <p:extLst>
      <p:ext uri="{BB962C8B-B14F-4D97-AF65-F5344CB8AC3E}">
        <p14:creationId xmlns:p14="http://schemas.microsoft.com/office/powerpoint/2010/main" val="409822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86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8600"/>
                            </p:stCondLst>
                            <p:childTnLst>
                              <p:par>
                                <p:cTn id="8" presetID="1" presetClass="entr" presetSubtype="0" fill="hold" grpId="0" nodeType="afterEffect">
                                  <p:stCondLst>
                                    <p:cond delay="32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1800"/>
                            </p:stCondLst>
                            <p:childTnLst>
                              <p:par>
                                <p:cTn id="11" presetID="1" presetClass="entr" presetSubtype="0" fill="hold" grpId="0" nodeType="afterEffect">
                                  <p:stCondLst>
                                    <p:cond delay="89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20700"/>
                            </p:stCondLst>
                            <p:childTnLst>
                              <p:par>
                                <p:cTn id="14" presetID="1" presetClass="entr" presetSubtype="0" fill="hold" grpId="0" nodeType="afterEffect">
                                  <p:stCondLst>
                                    <p:cond delay="920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F75-298C-2B0A-B28D-00AD4E9B6C90}"/>
              </a:ext>
            </a:extLst>
          </p:cNvPr>
          <p:cNvSpPr>
            <a:spLocks noGrp="1"/>
          </p:cNvSpPr>
          <p:nvPr>
            <p:ph type="title"/>
          </p:nvPr>
        </p:nvSpPr>
        <p:spPr>
          <a:xfrm>
            <a:off x="448056" y="388800"/>
            <a:ext cx="11301984" cy="651724"/>
          </a:xfrm>
        </p:spPr>
        <p:txBody>
          <a:bodyPr>
            <a:normAutofit/>
          </a:bodyPr>
          <a:lstStyle/>
          <a:p>
            <a:r>
              <a:rPr lang="en-US" sz="4400" b="1" i="0" dirty="0">
                <a:latin typeface="Verdana" panose="020B0604030504040204" pitchFamily="34" charset="0"/>
                <a:ea typeface="Verdana" panose="020B0604030504040204" pitchFamily="34" charset="0"/>
              </a:rPr>
              <a:t>Data Sources Used</a:t>
            </a:r>
          </a:p>
        </p:txBody>
      </p:sp>
      <p:sp>
        <p:nvSpPr>
          <p:cNvPr id="3" name="Content Placeholder 2">
            <a:extLst>
              <a:ext uri="{FF2B5EF4-FFF2-40B4-BE49-F238E27FC236}">
                <a16:creationId xmlns:a16="http://schemas.microsoft.com/office/drawing/2014/main" id="{CE95CFD4-6DC9-AA0F-AF85-6BC19999D66F}"/>
              </a:ext>
            </a:extLst>
          </p:cNvPr>
          <p:cNvSpPr>
            <a:spLocks noGrp="1"/>
          </p:cNvSpPr>
          <p:nvPr>
            <p:ph idx="1"/>
          </p:nvPr>
        </p:nvSpPr>
        <p:spPr>
          <a:xfrm>
            <a:off x="448056" y="1418897"/>
            <a:ext cx="11293200" cy="4918841"/>
          </a:xfrm>
        </p:spPr>
        <p:txBody>
          <a:bodyPr>
            <a:normAutofit fontScale="47500" lnSpcReduction="20000"/>
          </a:bodyPr>
          <a:lstStyle/>
          <a:p>
            <a:pPr>
              <a:buFont typeface="Wingdings" panose="05000000000000000000" pitchFamily="2" charset="2"/>
              <a:buChar char="Ø"/>
            </a:pPr>
            <a:r>
              <a:rPr lang="en-US" sz="6700" b="1" i="1" dirty="0">
                <a:solidFill>
                  <a:srgbClr val="00B0F0"/>
                </a:solidFill>
                <a:effectLst/>
                <a:latin typeface="Verdana" panose="020B0604030504040204" pitchFamily="34" charset="0"/>
                <a:ea typeface="Verdana" panose="020B0604030504040204" pitchFamily="34" charset="0"/>
              </a:rPr>
              <a:t>CHARGING LOCATION</a:t>
            </a:r>
            <a:r>
              <a:rPr lang="en-US" sz="6700" b="1" i="1" dirty="0">
                <a:solidFill>
                  <a:srgbClr val="00B0F0"/>
                </a:solidFill>
                <a:latin typeface="Verdana" panose="020B0604030504040204" pitchFamily="34" charset="0"/>
                <a:ea typeface="Verdana" panose="020B0604030504040204" pitchFamily="34" charset="0"/>
              </a:rPr>
              <a:t>S</a:t>
            </a:r>
            <a:r>
              <a:rPr lang="en-US" sz="6700" b="1" i="1" dirty="0">
                <a:solidFill>
                  <a:srgbClr val="00B0F0"/>
                </a:solidFill>
                <a:effectLst/>
                <a:latin typeface="Verdana" panose="020B0604030504040204" pitchFamily="34" charset="0"/>
                <a:ea typeface="Verdana" panose="020B0604030504040204" pitchFamily="34" charset="0"/>
              </a:rPr>
              <a:t> </a:t>
            </a:r>
          </a:p>
          <a:p>
            <a:pPr lvl="1">
              <a:buFont typeface="Wingdings" panose="05000000000000000000" pitchFamily="2" charset="2"/>
              <a:buChar char="Ø"/>
            </a:pPr>
            <a:r>
              <a:rPr lang="en-US" sz="3600" b="1" dirty="0">
                <a:solidFill>
                  <a:srgbClr val="CCCCCC"/>
                </a:solidFill>
                <a:effectLst/>
                <a:latin typeface="Verdana" panose="020B0604030504040204" pitchFamily="34" charset="0"/>
                <a:ea typeface="Verdana" panose="020B0604030504040204" pitchFamily="34" charset="0"/>
              </a:rPr>
              <a:t>HTTPS://RAPIDAPI.COM/LETSCRAPE-6BRBA3QGUO5/API/EV-CHARGE-FINDER</a:t>
            </a:r>
          </a:p>
          <a:p>
            <a:pPr marL="1944" indent="0">
              <a:buNone/>
            </a:pPr>
            <a:r>
              <a:rPr lang="en-US" sz="3600" b="1" dirty="0">
                <a:solidFill>
                  <a:srgbClr val="6796E6"/>
                </a:solidFill>
                <a:latin typeface="Verdana" panose="020B0604030504040204" pitchFamily="34" charset="0"/>
                <a:ea typeface="Verdana" panose="020B0604030504040204" pitchFamily="34" charset="0"/>
              </a:rPr>
              <a:t>	</a:t>
            </a:r>
            <a:endParaRPr lang="en-US" sz="3600" b="1" dirty="0">
              <a:solidFill>
                <a:srgbClr val="CCCCCC"/>
              </a:solidFill>
              <a:effectLst/>
              <a:latin typeface="Verdana" panose="020B0604030504040204" pitchFamily="34" charset="0"/>
              <a:ea typeface="Verdana" panose="020B0604030504040204" pitchFamily="34" charset="0"/>
            </a:endParaRPr>
          </a:p>
          <a:p>
            <a:pPr>
              <a:buFont typeface="Wingdings" panose="05000000000000000000" pitchFamily="2" charset="2"/>
              <a:buChar char="Ø"/>
            </a:pPr>
            <a:r>
              <a:rPr lang="en-US" sz="6700" b="1" dirty="0">
                <a:solidFill>
                  <a:srgbClr val="00B0F0"/>
                </a:solidFill>
                <a:effectLst/>
                <a:latin typeface="Verdana" panose="020B0604030504040204" pitchFamily="34" charset="0"/>
                <a:ea typeface="Verdana" panose="020B0604030504040204" pitchFamily="34" charset="0"/>
              </a:rPr>
              <a:t>TAX INCENTIVES 2023</a:t>
            </a:r>
          </a:p>
          <a:p>
            <a:pPr lvl="1">
              <a:buFont typeface="Wingdings" panose="05000000000000000000" pitchFamily="2" charset="2"/>
              <a:buChar char="Ø"/>
            </a:pPr>
            <a:r>
              <a:rPr lang="en-US" sz="3600" b="1" dirty="0">
                <a:solidFill>
                  <a:srgbClr val="CCCCCC"/>
                </a:solidFill>
                <a:effectLst/>
                <a:latin typeface="Verdana" panose="020B0604030504040204" pitchFamily="34" charset="0"/>
                <a:ea typeface="Verdana" panose="020B0604030504040204" pitchFamily="34" charset="0"/>
              </a:rPr>
              <a:t>HTTPS://FUELECONOMY.GOV/FEG/TAX2023.SHTML</a:t>
            </a:r>
          </a:p>
          <a:p>
            <a:pPr marL="1944" indent="0">
              <a:buNone/>
            </a:pPr>
            <a:r>
              <a:rPr lang="en-US" sz="3600" b="1" dirty="0">
                <a:solidFill>
                  <a:srgbClr val="6796E6"/>
                </a:solidFill>
                <a:latin typeface="Verdana" panose="020B0604030504040204" pitchFamily="34" charset="0"/>
                <a:ea typeface="Verdana" panose="020B0604030504040204" pitchFamily="34" charset="0"/>
              </a:rPr>
              <a:t>	</a:t>
            </a:r>
            <a:endParaRPr lang="en-US" sz="3600" b="1" dirty="0">
              <a:solidFill>
                <a:srgbClr val="CCCCCC"/>
              </a:solidFill>
              <a:effectLst/>
              <a:latin typeface="Verdana" panose="020B0604030504040204" pitchFamily="34" charset="0"/>
              <a:ea typeface="Verdana" panose="020B0604030504040204" pitchFamily="34" charset="0"/>
            </a:endParaRPr>
          </a:p>
          <a:p>
            <a:pPr>
              <a:buFont typeface="Wingdings" panose="05000000000000000000" pitchFamily="2" charset="2"/>
              <a:buChar char="Ø"/>
            </a:pPr>
            <a:r>
              <a:rPr lang="en-US" sz="6700" b="1" dirty="0">
                <a:solidFill>
                  <a:srgbClr val="00B0F0"/>
                </a:solidFill>
                <a:effectLst/>
                <a:latin typeface="Verdana" panose="020B0604030504040204" pitchFamily="34" charset="0"/>
                <a:ea typeface="Verdana" panose="020B0604030504040204" pitchFamily="34" charset="0"/>
              </a:rPr>
              <a:t>WASHINGTON STATE DATA</a:t>
            </a:r>
          </a:p>
          <a:p>
            <a:pPr lvl="1">
              <a:buFont typeface="Wingdings" panose="05000000000000000000" pitchFamily="2" charset="2"/>
              <a:buChar char="Ø"/>
            </a:pPr>
            <a:r>
              <a:rPr lang="en-US" sz="3600" b="1" dirty="0">
                <a:solidFill>
                  <a:srgbClr val="CCCCCC"/>
                </a:solidFill>
                <a:effectLst/>
                <a:latin typeface="Verdana" panose="020B0604030504040204" pitchFamily="34" charset="0"/>
                <a:ea typeface="Verdana" panose="020B0604030504040204" pitchFamily="34" charset="0"/>
              </a:rPr>
              <a:t>HTTPS://CATALOG.DATA.GOV/DATASET/ELECTRIC-VEHICLE-POPULATION-DATA</a:t>
            </a:r>
          </a:p>
          <a:p>
            <a:pPr marL="1944" indent="0">
              <a:buNone/>
            </a:pPr>
            <a:r>
              <a:rPr lang="en-US" sz="3600" b="1" dirty="0">
                <a:solidFill>
                  <a:srgbClr val="6796E6"/>
                </a:solidFill>
                <a:latin typeface="Verdana" panose="020B0604030504040204" pitchFamily="34" charset="0"/>
                <a:ea typeface="Verdana" panose="020B0604030504040204" pitchFamily="34" charset="0"/>
              </a:rPr>
              <a:t>	</a:t>
            </a:r>
            <a:endParaRPr lang="en-US" dirty="0"/>
          </a:p>
        </p:txBody>
      </p:sp>
    </p:spTree>
    <p:extLst>
      <p:ext uri="{BB962C8B-B14F-4D97-AF65-F5344CB8AC3E}">
        <p14:creationId xmlns:p14="http://schemas.microsoft.com/office/powerpoint/2010/main" val="167792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3000"/>
                            </p:stCondLst>
                            <p:childTnLst>
                              <p:par>
                                <p:cTn id="8" presetID="1" presetClass="entr" presetSubtype="0" fill="hold" nodeType="afterEffect">
                                  <p:stCondLst>
                                    <p:cond delay="3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6000"/>
                            </p:stCondLst>
                            <p:childTnLst>
                              <p:par>
                                <p:cTn id="11" presetID="1" presetClass="entr" presetSubtype="0" fill="hold" nodeType="afterEffect">
                                  <p:stCondLst>
                                    <p:cond delay="30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3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2000"/>
                            </p:stCondLst>
                            <p:childTnLst>
                              <p:par>
                                <p:cTn id="17" presetID="1" presetClass="entr" presetSubtype="0" fill="hold" nodeType="afterEffect">
                                  <p:stCondLst>
                                    <p:cond delay="30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5000"/>
                            </p:stCondLst>
                            <p:childTnLst>
                              <p:par>
                                <p:cTn id="20" presetID="1" presetClass="entr" presetSubtype="0" fill="hold" nodeType="afterEffect">
                                  <p:stCondLst>
                                    <p:cond delay="30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8000"/>
                            </p:stCondLst>
                            <p:childTnLst>
                              <p:par>
                                <p:cTn id="23" presetID="1" presetClass="entr" presetSubtype="0" fill="hold" nodeType="after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21000"/>
                            </p:stCondLst>
                            <p:childTnLst>
                              <p:par>
                                <p:cTn id="26" presetID="1" presetClass="entr" presetSubtype="0" fill="hold" nodeType="afterEffect">
                                  <p:stCondLst>
                                    <p:cond delay="30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24000"/>
                            </p:stCondLst>
                            <p:childTnLst>
                              <p:par>
                                <p:cTn id="29" presetID="1" presetClass="entr" presetSubtype="0" fill="hold" nodeType="afterEffect">
                                  <p:stCondLst>
                                    <p:cond delay="30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BB16-64D7-7B6D-55A1-A28681184C95}"/>
              </a:ext>
            </a:extLst>
          </p:cNvPr>
          <p:cNvSpPr>
            <a:spLocks noGrp="1"/>
          </p:cNvSpPr>
          <p:nvPr>
            <p:ph type="title"/>
          </p:nvPr>
        </p:nvSpPr>
        <p:spPr>
          <a:xfrm>
            <a:off x="855828" y="435345"/>
            <a:ext cx="6616593" cy="732429"/>
          </a:xfrm>
        </p:spPr>
        <p:txBody>
          <a:bodyPr>
            <a:normAutofit/>
          </a:bodyPr>
          <a:lstStyle/>
          <a:p>
            <a:r>
              <a:rPr lang="en-US" sz="4000" b="1" i="0" dirty="0">
                <a:latin typeface="Verdana" panose="020B0604030504040204" pitchFamily="34" charset="0"/>
                <a:ea typeface="Verdana" panose="020B0604030504040204" pitchFamily="34" charset="0"/>
              </a:rPr>
              <a:t>3 Sub-Questions Asked</a:t>
            </a:r>
          </a:p>
        </p:txBody>
      </p:sp>
      <p:sp>
        <p:nvSpPr>
          <p:cNvPr id="8" name="Rectangle 7">
            <a:extLst>
              <a:ext uri="{FF2B5EF4-FFF2-40B4-BE49-F238E27FC236}">
                <a16:creationId xmlns:a16="http://schemas.microsoft.com/office/drawing/2014/main" id="{7DD23251-6AB8-C292-3D07-C52E3976685B}"/>
              </a:ext>
            </a:extLst>
          </p:cNvPr>
          <p:cNvSpPr/>
          <p:nvPr/>
        </p:nvSpPr>
        <p:spPr>
          <a:xfrm>
            <a:off x="586399" y="2722427"/>
            <a:ext cx="3268717" cy="361555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2A7E3124-3B44-DF23-B139-02FAE25C6964}"/>
              </a:ext>
            </a:extLst>
          </p:cNvPr>
          <p:cNvSpPr txBox="1"/>
          <p:nvPr/>
        </p:nvSpPr>
        <p:spPr>
          <a:xfrm>
            <a:off x="696758" y="3022102"/>
            <a:ext cx="3048000" cy="2954655"/>
          </a:xfrm>
          <a:prstGeom prst="rect">
            <a:avLst/>
          </a:prstGeom>
          <a:noFill/>
        </p:spPr>
        <p:txBody>
          <a:bodyPr wrap="square" rtlCol="0">
            <a:spAutoFit/>
          </a:bodyPr>
          <a:lstStyle/>
          <a:p>
            <a:pPr marL="1944" indent="0" algn="ctr">
              <a:buNone/>
            </a:pPr>
            <a:r>
              <a:rPr lang="en-US" sz="2400" b="1" u="sng" dirty="0">
                <a:solidFill>
                  <a:schemeClr val="bg1"/>
                </a:solidFill>
                <a:latin typeface="Verdana" panose="020B0604030504040204" pitchFamily="34" charset="0"/>
                <a:ea typeface="Verdana" panose="020B0604030504040204" pitchFamily="34" charset="0"/>
              </a:rPr>
              <a:t>QUESTION 1</a:t>
            </a:r>
          </a:p>
          <a:p>
            <a:pPr marL="1944" indent="0" algn="ctr">
              <a:buNone/>
            </a:pPr>
            <a:endParaRPr lang="en-US" sz="2400" b="0" dirty="0">
              <a:solidFill>
                <a:schemeClr val="bg1"/>
              </a:solidFill>
              <a:effectLst/>
              <a:latin typeface="Verdana" panose="020B0604030504040204" pitchFamily="34" charset="0"/>
              <a:ea typeface="Verdana" panose="020B0604030504040204" pitchFamily="34" charset="0"/>
            </a:endParaRPr>
          </a:p>
          <a:p>
            <a:pPr marL="1944" indent="0" algn="ctr">
              <a:buNone/>
            </a:pPr>
            <a:r>
              <a:rPr lang="en-US" sz="2400" b="0" dirty="0">
                <a:solidFill>
                  <a:schemeClr val="bg1"/>
                </a:solidFill>
                <a:effectLst/>
                <a:latin typeface="Verdana" panose="020B0604030504040204" pitchFamily="34" charset="0"/>
                <a:ea typeface="Verdana" panose="020B0604030504040204" pitchFamily="34" charset="0"/>
              </a:rPr>
              <a:t>Which cities in Washington have the most electric and hybrid cars registered?</a:t>
            </a:r>
          </a:p>
          <a:p>
            <a:endParaRPr lang="en-US" dirty="0"/>
          </a:p>
        </p:txBody>
      </p:sp>
      <p:sp>
        <p:nvSpPr>
          <p:cNvPr id="10" name="Rectangle 9">
            <a:extLst>
              <a:ext uri="{FF2B5EF4-FFF2-40B4-BE49-F238E27FC236}">
                <a16:creationId xmlns:a16="http://schemas.microsoft.com/office/drawing/2014/main" id="{4EE9C816-A0B1-1008-8F77-A1A87D254F4D}"/>
              </a:ext>
            </a:extLst>
          </p:cNvPr>
          <p:cNvSpPr/>
          <p:nvPr/>
        </p:nvSpPr>
        <p:spPr>
          <a:xfrm>
            <a:off x="4479463" y="1641652"/>
            <a:ext cx="3268717" cy="46637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E9AE9A6E-3ED3-0130-4787-D48E05A323DC}"/>
              </a:ext>
            </a:extLst>
          </p:cNvPr>
          <p:cNvSpPr txBox="1"/>
          <p:nvPr/>
        </p:nvSpPr>
        <p:spPr>
          <a:xfrm>
            <a:off x="4497955" y="2423279"/>
            <a:ext cx="3268717" cy="3400931"/>
          </a:xfrm>
          <a:prstGeom prst="rect">
            <a:avLst/>
          </a:prstGeom>
          <a:noFill/>
        </p:spPr>
        <p:txBody>
          <a:bodyPr wrap="square" rtlCol="0">
            <a:spAutoFit/>
          </a:bodyPr>
          <a:lstStyle/>
          <a:p>
            <a:pPr marL="1944" indent="0" algn="ctr">
              <a:buNone/>
            </a:pPr>
            <a:r>
              <a:rPr lang="en-US" sz="2400" b="1" u="sng" dirty="0">
                <a:solidFill>
                  <a:schemeClr val="bg1"/>
                </a:solidFill>
                <a:latin typeface="Verdana" panose="020B0604030504040204" pitchFamily="34" charset="0"/>
                <a:ea typeface="Verdana" panose="020B0604030504040204" pitchFamily="34" charset="0"/>
              </a:rPr>
              <a:t>QUESTION 2</a:t>
            </a:r>
          </a:p>
          <a:p>
            <a:pPr marL="1944" indent="0" algn="ctr">
              <a:buNone/>
            </a:pPr>
            <a:endParaRPr lang="en-US" sz="1100" b="1" u="sng" dirty="0">
              <a:latin typeface="Verdana" panose="020B0604030504040204" pitchFamily="34" charset="0"/>
              <a:ea typeface="Verdana" panose="020B0604030504040204" pitchFamily="34" charset="0"/>
            </a:endParaRPr>
          </a:p>
          <a:p>
            <a:pPr algn="ctr"/>
            <a:endParaRPr lang="en-US" sz="2400" dirty="0">
              <a:solidFill>
                <a:schemeClr val="bg1"/>
              </a:solidFill>
              <a:latin typeface="Verdana" panose="020B0604030504040204" pitchFamily="34" charset="0"/>
              <a:ea typeface="Verdana" panose="020B0604030504040204" pitchFamily="34" charset="0"/>
            </a:endParaRPr>
          </a:p>
          <a:p>
            <a:pPr algn="ctr"/>
            <a:r>
              <a:rPr lang="en-US" sz="2400" dirty="0">
                <a:solidFill>
                  <a:schemeClr val="bg1"/>
                </a:solidFill>
                <a:latin typeface="Verdana" panose="020B0604030504040204" pitchFamily="34" charset="0"/>
                <a:ea typeface="Verdana" panose="020B0604030504040204" pitchFamily="34" charset="0"/>
              </a:rPr>
              <a:t>What is the ratio of cars to chargers in the selected cities and the charging speeds available?</a:t>
            </a:r>
          </a:p>
          <a:p>
            <a:pPr algn="ctr"/>
            <a:endParaRPr lang="en-US" sz="1200" dirty="0">
              <a:solidFill>
                <a:schemeClr val="bg1"/>
              </a:solidFill>
              <a:latin typeface="Verdana" panose="020B0604030504040204" pitchFamily="34" charset="0"/>
              <a:ea typeface="Verdana" panose="020B0604030504040204" pitchFamily="34" charset="0"/>
            </a:endParaRPr>
          </a:p>
          <a:p>
            <a:pPr marL="1944" indent="0">
              <a:buNone/>
            </a:pPr>
            <a:r>
              <a:rPr lang="en-US" sz="2400" dirty="0">
                <a:solidFill>
                  <a:schemeClr val="bg1"/>
                </a:solidFill>
                <a:latin typeface="Menlo" panose="020B0609030804020204" pitchFamily="49" charset="0"/>
              </a:rPr>
              <a:t> </a:t>
            </a:r>
          </a:p>
        </p:txBody>
      </p:sp>
      <p:sp>
        <p:nvSpPr>
          <p:cNvPr id="12" name="Rectangle 11">
            <a:extLst>
              <a:ext uri="{FF2B5EF4-FFF2-40B4-BE49-F238E27FC236}">
                <a16:creationId xmlns:a16="http://schemas.microsoft.com/office/drawing/2014/main" id="{5743B6D4-80AE-1D0F-8F72-D04D856859A7}"/>
              </a:ext>
            </a:extLst>
          </p:cNvPr>
          <p:cNvSpPr/>
          <p:nvPr/>
        </p:nvSpPr>
        <p:spPr>
          <a:xfrm>
            <a:off x="8372527" y="1995258"/>
            <a:ext cx="3268717" cy="43427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CE5923E8-CBCC-6FCC-53E0-2ED239034D85}"/>
              </a:ext>
            </a:extLst>
          </p:cNvPr>
          <p:cNvSpPr txBox="1"/>
          <p:nvPr/>
        </p:nvSpPr>
        <p:spPr>
          <a:xfrm>
            <a:off x="8490408" y="2053873"/>
            <a:ext cx="3048000" cy="3194721"/>
          </a:xfrm>
          <a:prstGeom prst="rect">
            <a:avLst/>
          </a:prstGeom>
          <a:noFill/>
        </p:spPr>
        <p:txBody>
          <a:bodyPr wrap="square" rtlCol="0">
            <a:spAutoFit/>
          </a:bodyPr>
          <a:lstStyle/>
          <a:p>
            <a:pPr marL="1944" algn="ctr">
              <a:lnSpc>
                <a:spcPct val="140000"/>
              </a:lnSpc>
              <a:spcBef>
                <a:spcPts val="1000"/>
              </a:spcBef>
            </a:pPr>
            <a:r>
              <a:rPr lang="en-US" sz="2400" b="1" u="sng" dirty="0">
                <a:solidFill>
                  <a:schemeClr val="bg1"/>
                </a:solidFill>
                <a:latin typeface="Verdana" panose="020B0604030504040204" pitchFamily="34" charset="0"/>
                <a:ea typeface="Verdana" panose="020B0604030504040204" pitchFamily="34" charset="0"/>
              </a:rPr>
              <a:t>QUESTION 3</a:t>
            </a:r>
          </a:p>
          <a:p>
            <a:pPr algn="ctr"/>
            <a:endParaRPr lang="en-US" sz="2400" dirty="0">
              <a:solidFill>
                <a:schemeClr val="bg1"/>
              </a:solidFill>
              <a:latin typeface="Verdana" panose="020B0604030504040204" pitchFamily="34" charset="0"/>
              <a:ea typeface="Verdana" panose="020B0604030504040204" pitchFamily="34" charset="0"/>
            </a:endParaRPr>
          </a:p>
          <a:p>
            <a:pPr algn="ctr"/>
            <a:r>
              <a:rPr lang="en-US" sz="2400" dirty="0">
                <a:solidFill>
                  <a:schemeClr val="bg1"/>
                </a:solidFill>
                <a:latin typeface="Verdana" panose="020B0604030504040204" pitchFamily="34" charset="0"/>
                <a:ea typeface="Verdana" panose="020B0604030504040204" pitchFamily="34" charset="0"/>
              </a:rPr>
              <a:t>What are the most popular car models in the selected cities, and do they have federal incentives?</a:t>
            </a:r>
          </a:p>
        </p:txBody>
      </p:sp>
      <p:pic>
        <p:nvPicPr>
          <p:cNvPr id="1026" name="Picture 2" descr="question mark - Greatwell Homes">
            <a:extLst>
              <a:ext uri="{FF2B5EF4-FFF2-40B4-BE49-F238E27FC236}">
                <a16:creationId xmlns:a16="http://schemas.microsoft.com/office/drawing/2014/main" id="{4829512C-FAB5-716E-6268-E63799FC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400" y="1036233"/>
            <a:ext cx="1579621" cy="157962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3F9E954-DB86-81CC-A3D2-88C7EAA955DE}"/>
              </a:ext>
            </a:extLst>
          </p:cNvPr>
          <p:cNvSpPr txBox="1">
            <a:spLocks/>
          </p:cNvSpPr>
          <p:nvPr/>
        </p:nvSpPr>
        <p:spPr>
          <a:xfrm>
            <a:off x="837336" y="451815"/>
            <a:ext cx="6616593" cy="732429"/>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a:lstStyle>
          <a:p>
            <a:r>
              <a:rPr lang="en-US" sz="4000" b="1" i="0" dirty="0">
                <a:latin typeface="Verdana" panose="020B0604030504040204" pitchFamily="34" charset="0"/>
                <a:ea typeface="Verdana" panose="020B0604030504040204" pitchFamily="34" charset="0"/>
              </a:rPr>
              <a:t>3 Sub-Questions Asked</a:t>
            </a:r>
          </a:p>
        </p:txBody>
      </p:sp>
      <p:pic>
        <p:nvPicPr>
          <p:cNvPr id="4" name="Picture 2" descr="question mark - Greatwell Homes">
            <a:extLst>
              <a:ext uri="{FF2B5EF4-FFF2-40B4-BE49-F238E27FC236}">
                <a16:creationId xmlns:a16="http://schemas.microsoft.com/office/drawing/2014/main" id="{28A06FC5-6948-C747-1B4B-BC2A5CF8A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908" y="1052703"/>
            <a:ext cx="1579621" cy="157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46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89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600"/>
                                        <p:tgtEl>
                                          <p:spTgt spid="9"/>
                                        </p:tgtEl>
                                      </p:cBhvr>
                                    </p:animEffect>
                                  </p:childTnLst>
                                </p:cTn>
                              </p:par>
                            </p:childTnLst>
                          </p:cTn>
                        </p:par>
                        <p:par>
                          <p:cTn id="11" fill="hold">
                            <p:stCondLst>
                              <p:cond delay="9500"/>
                            </p:stCondLst>
                            <p:childTnLst>
                              <p:par>
                                <p:cTn id="12" presetID="10" presetClass="entr" presetSubtype="0" fill="hold" grpId="0" nodeType="afterEffect">
                                  <p:stCondLst>
                                    <p:cond delay="59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900"/>
                            </p:stCondLst>
                            <p:childTnLst>
                              <p:par>
                                <p:cTn id="16" presetID="10" presetClass="entr" presetSubtype="0" fill="hold" grpId="0" nodeType="afterEffect">
                                  <p:stCondLst>
                                    <p:cond delay="44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6488-87E6-0EC9-6571-E45B3D47A6FA}"/>
              </a:ext>
            </a:extLst>
          </p:cNvPr>
          <p:cNvSpPr>
            <a:spLocks noGrp="1"/>
          </p:cNvSpPr>
          <p:nvPr>
            <p:ph type="title"/>
          </p:nvPr>
        </p:nvSpPr>
        <p:spPr>
          <a:xfrm>
            <a:off x="265056" y="1494144"/>
            <a:ext cx="3265164" cy="2295978"/>
          </a:xfrm>
        </p:spPr>
        <p:txBody>
          <a:bodyPr>
            <a:normAutofit fontScale="90000"/>
          </a:bodyPr>
          <a:lstStyle/>
          <a:p>
            <a:pPr algn="ctr"/>
            <a:r>
              <a:rPr lang="en-US" sz="3600" b="1" dirty="0">
                <a:latin typeface="Verdana" panose="020B0604030504040204" pitchFamily="34" charset="0"/>
                <a:ea typeface="Verdana" panose="020B0604030504040204" pitchFamily="34" charset="0"/>
              </a:rPr>
              <a:t>Question 1: </a:t>
            </a:r>
            <a:br>
              <a:rPr lang="en-US" sz="3600" dirty="0">
                <a:latin typeface="Verdana" panose="020B0604030504040204" pitchFamily="34" charset="0"/>
                <a:ea typeface="Verdana" panose="020B0604030504040204" pitchFamily="34" charset="0"/>
              </a:rPr>
            </a:br>
            <a:r>
              <a:rPr lang="en-US" sz="3600" dirty="0">
                <a:latin typeface="Verdana" panose="020B0604030504040204" pitchFamily="34" charset="0"/>
                <a:ea typeface="Verdana" panose="020B0604030504040204" pitchFamily="34" charset="0"/>
              </a:rPr>
              <a:t> </a:t>
            </a:r>
            <a:br>
              <a:rPr lang="en-US" sz="3600" dirty="0">
                <a:latin typeface="Verdana" panose="020B0604030504040204" pitchFamily="34" charset="0"/>
                <a:ea typeface="Verdana" panose="020B0604030504040204" pitchFamily="34" charset="0"/>
              </a:rPr>
            </a:br>
            <a:r>
              <a:rPr lang="en-US" sz="3100" dirty="0">
                <a:latin typeface="Verdana" panose="020B0604030504040204" pitchFamily="34" charset="0"/>
                <a:ea typeface="Verdana" panose="020B0604030504040204" pitchFamily="34" charset="0"/>
              </a:rPr>
              <a:t>Which cities in Washington have the most electric and hybrid cars registered?</a:t>
            </a:r>
            <a:br>
              <a:rPr lang="en-US" b="0" dirty="0">
                <a:effectLst/>
                <a:latin typeface="Menlo" panose="020B0609030804020204" pitchFamily="49" charset="0"/>
              </a:rPr>
            </a:br>
            <a:endParaRPr lang="en-US" dirty="0"/>
          </a:p>
        </p:txBody>
      </p:sp>
      <p:pic>
        <p:nvPicPr>
          <p:cNvPr id="4" name="Content Placeholder 3">
            <a:extLst>
              <a:ext uri="{FF2B5EF4-FFF2-40B4-BE49-F238E27FC236}">
                <a16:creationId xmlns:a16="http://schemas.microsoft.com/office/drawing/2014/main" id="{5017FF26-C79F-C92E-30D5-40F80B655043}"/>
              </a:ext>
            </a:extLst>
          </p:cNvPr>
          <p:cNvPicPr>
            <a:picLocks noChangeAspect="1"/>
          </p:cNvPicPr>
          <p:nvPr/>
        </p:nvPicPr>
        <p:blipFill>
          <a:blip r:embed="rId3"/>
          <a:stretch>
            <a:fillRect/>
          </a:stretch>
        </p:blipFill>
        <p:spPr>
          <a:xfrm>
            <a:off x="4087303" y="1310184"/>
            <a:ext cx="3400698" cy="4237630"/>
          </a:xfrm>
          <a:custGeom>
            <a:avLst/>
            <a:gdLst/>
            <a:ahLst/>
            <a:cxnLst/>
            <a:rect l="l" t="t" r="r" b="b"/>
            <a:pathLst>
              <a:path w="3431944" h="2768398">
                <a:moveTo>
                  <a:pt x="0" y="0"/>
                </a:moveTo>
                <a:lnTo>
                  <a:pt x="3431944" y="0"/>
                </a:lnTo>
                <a:lnTo>
                  <a:pt x="3431944" y="2768398"/>
                </a:lnTo>
                <a:lnTo>
                  <a:pt x="0" y="2768398"/>
                </a:lnTo>
                <a:close/>
              </a:path>
            </a:pathLst>
          </a:custGeom>
        </p:spPr>
      </p:pic>
      <p:pic>
        <p:nvPicPr>
          <p:cNvPr id="7" name="Picture 6" descr="A screenshot of a phone&#10;&#10;Description automatically generated">
            <a:extLst>
              <a:ext uri="{FF2B5EF4-FFF2-40B4-BE49-F238E27FC236}">
                <a16:creationId xmlns:a16="http://schemas.microsoft.com/office/drawing/2014/main" id="{3B81E586-393E-C885-6DED-E1AE74DF9A19}"/>
              </a:ext>
            </a:extLst>
          </p:cNvPr>
          <p:cNvPicPr>
            <a:picLocks noChangeAspect="1"/>
          </p:cNvPicPr>
          <p:nvPr/>
        </p:nvPicPr>
        <p:blipFill>
          <a:blip r:embed="rId4"/>
          <a:stretch>
            <a:fillRect/>
          </a:stretch>
        </p:blipFill>
        <p:spPr>
          <a:xfrm>
            <a:off x="7831303" y="2442316"/>
            <a:ext cx="3431944" cy="1973367"/>
          </a:xfrm>
          <a:custGeom>
            <a:avLst/>
            <a:gdLst/>
            <a:ahLst/>
            <a:cxnLst/>
            <a:rect l="l" t="t" r="r" b="b"/>
            <a:pathLst>
              <a:path w="3431943" h="2768398">
                <a:moveTo>
                  <a:pt x="0" y="0"/>
                </a:moveTo>
                <a:lnTo>
                  <a:pt x="3431943" y="0"/>
                </a:lnTo>
                <a:lnTo>
                  <a:pt x="3431943" y="2768398"/>
                </a:lnTo>
                <a:lnTo>
                  <a:pt x="0" y="2768398"/>
                </a:lnTo>
                <a:close/>
              </a:path>
            </a:pathLst>
          </a:custGeom>
        </p:spPr>
      </p:pic>
    </p:spTree>
    <p:extLst>
      <p:ext uri="{BB962C8B-B14F-4D97-AF65-F5344CB8AC3E}">
        <p14:creationId xmlns:p14="http://schemas.microsoft.com/office/powerpoint/2010/main" val="191573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3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3000"/>
                            </p:stCondLst>
                            <p:childTnLst>
                              <p:par>
                                <p:cTn id="11" presetID="1" presetClass="entr" presetSubtype="0" fill="hold" nodeType="afterEffect">
                                  <p:stCondLst>
                                    <p:cond delay="138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ue squares&#10;&#10;Description automatically generated">
            <a:extLst>
              <a:ext uri="{FF2B5EF4-FFF2-40B4-BE49-F238E27FC236}">
                <a16:creationId xmlns:a16="http://schemas.microsoft.com/office/drawing/2014/main" id="{A2E13B8C-4CBA-7C4E-7B1E-3677DD52C27C}"/>
              </a:ext>
            </a:extLst>
          </p:cNvPr>
          <p:cNvPicPr>
            <a:picLocks noChangeAspect="1"/>
          </p:cNvPicPr>
          <p:nvPr/>
        </p:nvPicPr>
        <p:blipFill>
          <a:blip r:embed="rId3"/>
          <a:stretch>
            <a:fillRect/>
          </a:stretch>
        </p:blipFill>
        <p:spPr>
          <a:xfrm>
            <a:off x="254000" y="1694031"/>
            <a:ext cx="5842000" cy="4381500"/>
          </a:xfrm>
          <a:prstGeom prst="rect">
            <a:avLst/>
          </a:prstGeom>
        </p:spPr>
      </p:pic>
      <p:sp>
        <p:nvSpPr>
          <p:cNvPr id="8" name="TextBox 7">
            <a:extLst>
              <a:ext uri="{FF2B5EF4-FFF2-40B4-BE49-F238E27FC236}">
                <a16:creationId xmlns:a16="http://schemas.microsoft.com/office/drawing/2014/main" id="{0E9E1957-BAC8-463B-E9FE-F9318618DE95}"/>
              </a:ext>
            </a:extLst>
          </p:cNvPr>
          <p:cNvSpPr txBox="1"/>
          <p:nvPr/>
        </p:nvSpPr>
        <p:spPr>
          <a:xfrm>
            <a:off x="537028" y="262678"/>
            <a:ext cx="5475513" cy="954107"/>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rPr>
              <a:t>Top 5 cities and the number of registered cars.</a:t>
            </a:r>
          </a:p>
        </p:txBody>
      </p:sp>
      <p:sp>
        <p:nvSpPr>
          <p:cNvPr id="9" name="TextBox 8">
            <a:extLst>
              <a:ext uri="{FF2B5EF4-FFF2-40B4-BE49-F238E27FC236}">
                <a16:creationId xmlns:a16="http://schemas.microsoft.com/office/drawing/2014/main" id="{027B1256-125F-530A-5121-7116C01AC7C2}"/>
              </a:ext>
            </a:extLst>
          </p:cNvPr>
          <p:cNvSpPr txBox="1"/>
          <p:nvPr/>
        </p:nvSpPr>
        <p:spPr>
          <a:xfrm>
            <a:off x="6645730" y="5237852"/>
            <a:ext cx="5475513" cy="954107"/>
          </a:xfrm>
          <a:prstGeom prst="rect">
            <a:avLst/>
          </a:prstGeom>
          <a:noFill/>
        </p:spPr>
        <p:txBody>
          <a:bodyPr wrap="square" rtlCol="0">
            <a:spAutoFit/>
          </a:bodyPr>
          <a:lstStyle/>
          <a:p>
            <a:r>
              <a:rPr lang="en-US" sz="2800" dirty="0">
                <a:latin typeface="Verdana" panose="020B0604030504040204" pitchFamily="34" charset="0"/>
                <a:ea typeface="Verdana" panose="020B0604030504040204" pitchFamily="34" charset="0"/>
              </a:rPr>
              <a:t>The total chargers available in the top 5 cities.</a:t>
            </a:r>
          </a:p>
        </p:txBody>
      </p:sp>
      <p:pic>
        <p:nvPicPr>
          <p:cNvPr id="11" name="Picture 10" descr="A graph of blue rectangles with names&#10;&#10;Description automatically generated">
            <a:extLst>
              <a:ext uri="{FF2B5EF4-FFF2-40B4-BE49-F238E27FC236}">
                <a16:creationId xmlns:a16="http://schemas.microsoft.com/office/drawing/2014/main" id="{13AD1313-7E32-3D54-D00C-E8F79F8298D0}"/>
              </a:ext>
            </a:extLst>
          </p:cNvPr>
          <p:cNvPicPr>
            <a:picLocks noChangeAspect="1"/>
          </p:cNvPicPr>
          <p:nvPr/>
        </p:nvPicPr>
        <p:blipFill>
          <a:blip r:embed="rId4"/>
          <a:stretch>
            <a:fillRect/>
          </a:stretch>
        </p:blipFill>
        <p:spPr>
          <a:xfrm>
            <a:off x="6179461" y="666041"/>
            <a:ext cx="5842000" cy="4381500"/>
          </a:xfrm>
          <a:prstGeom prst="rect">
            <a:avLst/>
          </a:prstGeom>
        </p:spPr>
      </p:pic>
    </p:spTree>
    <p:extLst>
      <p:ext uri="{BB962C8B-B14F-4D97-AF65-F5344CB8AC3E}">
        <p14:creationId xmlns:p14="http://schemas.microsoft.com/office/powerpoint/2010/main" val="20205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43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300"/>
                            </p:stCondLst>
                            <p:childTnLst>
                              <p:par>
                                <p:cTn id="15" presetID="2" presetClass="entr" presetSubtype="4" fill="hold" grpId="0" nodeType="afterEffect">
                                  <p:stCondLst>
                                    <p:cond delay="55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1300"/>
                            </p:stCondLst>
                            <p:childTnLst>
                              <p:par>
                                <p:cTn id="20" presetID="2" presetClass="entr" presetSubtype="4" fill="hold" nodeType="afterEffect">
                                  <p:stCondLst>
                                    <p:cond delay="53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400" fill="hold"/>
                                        <p:tgtEl>
                                          <p:spTgt spid="11"/>
                                        </p:tgtEl>
                                        <p:attrNameLst>
                                          <p:attrName>ppt_x</p:attrName>
                                        </p:attrNameLst>
                                      </p:cBhvr>
                                      <p:tavLst>
                                        <p:tav tm="0">
                                          <p:val>
                                            <p:strVal val="#ppt_x"/>
                                          </p:val>
                                        </p:tav>
                                        <p:tav tm="100000">
                                          <p:val>
                                            <p:strVal val="#ppt_x"/>
                                          </p:val>
                                        </p:tav>
                                      </p:tavLst>
                                    </p:anim>
                                    <p:anim calcmode="lin" valueType="num">
                                      <p:cBhvr additive="base">
                                        <p:cTn id="23" dur="4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14AE-A434-E00A-1B56-C07D1F111118}"/>
              </a:ext>
            </a:extLst>
          </p:cNvPr>
          <p:cNvSpPr>
            <a:spLocks noGrp="1"/>
          </p:cNvSpPr>
          <p:nvPr>
            <p:ph type="title"/>
          </p:nvPr>
        </p:nvSpPr>
        <p:spPr>
          <a:xfrm>
            <a:off x="721163" y="523889"/>
            <a:ext cx="11616310" cy="1440000"/>
          </a:xfrm>
        </p:spPr>
        <p:txBody>
          <a:bodyPr>
            <a:normAutofit fontScale="90000"/>
          </a:bodyPr>
          <a:lstStyle/>
          <a:p>
            <a:pPr marL="1944">
              <a:lnSpc>
                <a:spcPct val="100000"/>
              </a:lnSpc>
            </a:pPr>
            <a:r>
              <a:rPr lang="en-US" sz="3100" b="1" i="0" dirty="0">
                <a:latin typeface="Verdana" panose="020B0604030504040204" pitchFamily="34" charset="0"/>
                <a:ea typeface="Verdana" panose="020B0604030504040204" pitchFamily="34" charset="0"/>
              </a:rPr>
              <a:t>Question 2: </a:t>
            </a:r>
            <a:br>
              <a:rPr lang="en-US" sz="3100" b="1" i="0" dirty="0">
                <a:latin typeface="Verdana" panose="020B0604030504040204" pitchFamily="34" charset="0"/>
                <a:ea typeface="Verdana" panose="020B0604030504040204" pitchFamily="34" charset="0"/>
              </a:rPr>
            </a:br>
            <a:br>
              <a:rPr lang="en-US" sz="3100" dirty="0">
                <a:latin typeface="Verdana" panose="020B0604030504040204" pitchFamily="34" charset="0"/>
                <a:ea typeface="Verdana" panose="020B0604030504040204" pitchFamily="34" charset="0"/>
              </a:rPr>
            </a:br>
            <a:r>
              <a:rPr lang="en-US" sz="3100" dirty="0">
                <a:latin typeface="Verdana" panose="020B0604030504040204" pitchFamily="34" charset="0"/>
                <a:ea typeface="Verdana" panose="020B0604030504040204" pitchFamily="34" charset="0"/>
              </a:rPr>
              <a:t>	</a:t>
            </a:r>
            <a:r>
              <a:rPr lang="en-US" sz="3100" b="1" i="0" dirty="0">
                <a:solidFill>
                  <a:schemeClr val="tx1"/>
                </a:solidFill>
                <a:latin typeface="Verdana" panose="020B0604030504040204" pitchFamily="34" charset="0"/>
                <a:ea typeface="Verdana" panose="020B0604030504040204" pitchFamily="34" charset="0"/>
              </a:rPr>
              <a:t>Ratio of cars to chargers &amp; charger speeds?</a:t>
            </a:r>
            <a:br>
              <a:rPr lang="en-US" sz="2800" dirty="0">
                <a:solidFill>
                  <a:schemeClr val="bg1"/>
                </a:solidFill>
                <a:latin typeface="Menlo" panose="020B0609030804020204" pitchFamily="49" charset="0"/>
              </a:rPr>
            </a:br>
            <a:endParaRPr lang="en-US" dirty="0"/>
          </a:p>
        </p:txBody>
      </p:sp>
      <p:pic>
        <p:nvPicPr>
          <p:cNvPr id="15" name="Picture 14" descr="A pie chart with numbers and text with Crust in the background&#10;&#10;Description automatically generated">
            <a:extLst>
              <a:ext uri="{FF2B5EF4-FFF2-40B4-BE49-F238E27FC236}">
                <a16:creationId xmlns:a16="http://schemas.microsoft.com/office/drawing/2014/main" id="{2C0AFAE4-61B4-CD45-EA85-7ED2843536FF}"/>
              </a:ext>
            </a:extLst>
          </p:cNvPr>
          <p:cNvPicPr>
            <a:picLocks noChangeAspect="1"/>
          </p:cNvPicPr>
          <p:nvPr/>
        </p:nvPicPr>
        <p:blipFill>
          <a:blip r:embed="rId3"/>
          <a:stretch>
            <a:fillRect/>
          </a:stretch>
        </p:blipFill>
        <p:spPr>
          <a:xfrm>
            <a:off x="7150924" y="2335297"/>
            <a:ext cx="4685222" cy="4071297"/>
          </a:xfrm>
          <a:prstGeom prst="rect">
            <a:avLst/>
          </a:prstGeom>
        </p:spPr>
      </p:pic>
      <p:cxnSp>
        <p:nvCxnSpPr>
          <p:cNvPr id="3" name="Straight Connector 2">
            <a:extLst>
              <a:ext uri="{FF2B5EF4-FFF2-40B4-BE49-F238E27FC236}">
                <a16:creationId xmlns:a16="http://schemas.microsoft.com/office/drawing/2014/main" id="{37771E0B-BF13-FC6F-6344-C5066AA20CD9}"/>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e chart with numbers and a number of different colored circles&#10;&#10;Description automatically generated with medium confidence">
            <a:extLst>
              <a:ext uri="{FF2B5EF4-FFF2-40B4-BE49-F238E27FC236}">
                <a16:creationId xmlns:a16="http://schemas.microsoft.com/office/drawing/2014/main" id="{9C2A6C9D-92CF-ED61-5A1F-41F7C5FE73F7}"/>
              </a:ext>
            </a:extLst>
          </p:cNvPr>
          <p:cNvPicPr>
            <a:picLocks noChangeAspect="1"/>
          </p:cNvPicPr>
          <p:nvPr/>
        </p:nvPicPr>
        <p:blipFill>
          <a:blip r:embed="rId4"/>
          <a:stretch>
            <a:fillRect/>
          </a:stretch>
        </p:blipFill>
        <p:spPr>
          <a:xfrm>
            <a:off x="608955" y="2352288"/>
            <a:ext cx="6362530" cy="4006406"/>
          </a:xfrm>
          <a:prstGeom prst="rect">
            <a:avLst/>
          </a:prstGeom>
        </p:spPr>
      </p:pic>
    </p:spTree>
    <p:extLst>
      <p:ext uri="{BB962C8B-B14F-4D97-AF65-F5344CB8AC3E}">
        <p14:creationId xmlns:p14="http://schemas.microsoft.com/office/powerpoint/2010/main" val="336549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630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160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9A21-4C5D-41D5-8F91-2BFC5BD78BA2}"/>
              </a:ext>
            </a:extLst>
          </p:cNvPr>
          <p:cNvSpPr>
            <a:spLocks noGrp="1"/>
          </p:cNvSpPr>
          <p:nvPr>
            <p:ph type="title"/>
          </p:nvPr>
        </p:nvSpPr>
        <p:spPr>
          <a:xfrm>
            <a:off x="514214" y="303802"/>
            <a:ext cx="11293200" cy="1000800"/>
          </a:xfrm>
        </p:spPr>
        <p:txBody>
          <a:bodyPr vert="horz" lIns="0" tIns="0" rIns="0" bIns="0" rtlCol="0" anchor="ctr">
            <a:noAutofit/>
          </a:bodyPr>
          <a:lstStyle/>
          <a:p>
            <a:pPr>
              <a:lnSpc>
                <a:spcPct val="100000"/>
              </a:lnSpc>
            </a:pPr>
            <a:r>
              <a:rPr lang="en-US" sz="3600" dirty="0">
                <a:latin typeface="Verdana" panose="020B0604030504040204" pitchFamily="34" charset="0"/>
                <a:ea typeface="Verdana" panose="020B0604030504040204" pitchFamily="34" charset="0"/>
              </a:rPr>
              <a:t>Charging Stations near Bellevue, WA</a:t>
            </a:r>
          </a:p>
        </p:txBody>
      </p:sp>
      <p:pic>
        <p:nvPicPr>
          <p:cNvPr id="5" name="Content Placeholder 4" descr="A map of a city&#10;&#10;Description automatically generated">
            <a:extLst>
              <a:ext uri="{FF2B5EF4-FFF2-40B4-BE49-F238E27FC236}">
                <a16:creationId xmlns:a16="http://schemas.microsoft.com/office/drawing/2014/main" id="{D3723393-77BE-4F75-D84C-3FE73FDD8CDF}"/>
              </a:ext>
            </a:extLst>
          </p:cNvPr>
          <p:cNvPicPr>
            <a:picLocks noGrp="1" noChangeAspect="1"/>
          </p:cNvPicPr>
          <p:nvPr>
            <p:ph idx="1"/>
          </p:nvPr>
        </p:nvPicPr>
        <p:blipFill>
          <a:blip r:embed="rId3"/>
          <a:stretch>
            <a:fillRect/>
          </a:stretch>
        </p:blipFill>
        <p:spPr>
          <a:xfrm>
            <a:off x="2802550" y="2771186"/>
            <a:ext cx="6768559" cy="3783012"/>
          </a:xfrm>
          <a:custGeom>
            <a:avLst/>
            <a:gdLst/>
            <a:ahLst/>
            <a:cxnLst/>
            <a:rect l="l" t="t" r="r" b="b"/>
            <a:pathLst>
              <a:path w="5559294" h="2988000">
                <a:moveTo>
                  <a:pt x="0" y="0"/>
                </a:moveTo>
                <a:lnTo>
                  <a:pt x="5559294" y="0"/>
                </a:lnTo>
                <a:lnTo>
                  <a:pt x="5559294" y="2988000"/>
                </a:lnTo>
                <a:lnTo>
                  <a:pt x="0" y="2988000"/>
                </a:lnTo>
                <a:close/>
              </a:path>
            </a:pathLst>
          </a:custGeom>
        </p:spPr>
      </p:pic>
      <p:pic>
        <p:nvPicPr>
          <p:cNvPr id="4" name="Picture 3">
            <a:extLst>
              <a:ext uri="{FF2B5EF4-FFF2-40B4-BE49-F238E27FC236}">
                <a16:creationId xmlns:a16="http://schemas.microsoft.com/office/drawing/2014/main" id="{5EE18877-B9D0-9A56-D3EC-51FB683CF327}"/>
              </a:ext>
            </a:extLst>
          </p:cNvPr>
          <p:cNvPicPr>
            <a:picLocks noChangeAspect="1"/>
          </p:cNvPicPr>
          <p:nvPr/>
        </p:nvPicPr>
        <p:blipFill>
          <a:blip r:embed="rId4"/>
          <a:srcRect/>
          <a:stretch/>
        </p:blipFill>
        <p:spPr>
          <a:xfrm>
            <a:off x="7117705" y="1550284"/>
            <a:ext cx="4906808" cy="3636377"/>
          </a:xfrm>
          <a:prstGeom prst="rect">
            <a:avLst/>
          </a:prstGeom>
        </p:spPr>
      </p:pic>
      <p:pic>
        <p:nvPicPr>
          <p:cNvPr id="6" name="Picture 5" descr="A map of a city&#10;&#10;Description automatically generated">
            <a:extLst>
              <a:ext uri="{FF2B5EF4-FFF2-40B4-BE49-F238E27FC236}">
                <a16:creationId xmlns:a16="http://schemas.microsoft.com/office/drawing/2014/main" id="{EF71198D-33D3-74D6-246F-9F193459B754}"/>
              </a:ext>
            </a:extLst>
          </p:cNvPr>
          <p:cNvPicPr>
            <a:picLocks noChangeAspect="1"/>
          </p:cNvPicPr>
          <p:nvPr/>
        </p:nvPicPr>
        <p:blipFill rotWithShape="1">
          <a:blip r:embed="rId5"/>
          <a:srcRect r="3420"/>
          <a:stretch/>
        </p:blipFill>
        <p:spPr>
          <a:xfrm>
            <a:off x="209300" y="1557000"/>
            <a:ext cx="5951514" cy="3343028"/>
          </a:xfrm>
          <a:custGeom>
            <a:avLst/>
            <a:gdLst/>
            <a:ahLst/>
            <a:cxnLst/>
            <a:rect l="l" t="t" r="r" b="b"/>
            <a:pathLst>
              <a:path w="5551961" h="2988000">
                <a:moveTo>
                  <a:pt x="0" y="0"/>
                </a:moveTo>
                <a:lnTo>
                  <a:pt x="5551961" y="0"/>
                </a:lnTo>
                <a:lnTo>
                  <a:pt x="5551961" y="2988000"/>
                </a:lnTo>
                <a:lnTo>
                  <a:pt x="0" y="2988000"/>
                </a:lnTo>
                <a:close/>
              </a:path>
            </a:pathLst>
          </a:custGeom>
        </p:spPr>
      </p:pic>
    </p:spTree>
    <p:extLst>
      <p:ext uri="{BB962C8B-B14F-4D97-AF65-F5344CB8AC3E}">
        <p14:creationId xmlns:p14="http://schemas.microsoft.com/office/powerpoint/2010/main" val="127748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18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82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00" fill="hold"/>
                                        <p:tgtEl>
                                          <p:spTgt spid="6"/>
                                        </p:tgtEl>
                                        <p:attrNameLst>
                                          <p:attrName>ppt_x</p:attrName>
                                        </p:attrNameLst>
                                      </p:cBhvr>
                                      <p:tavLst>
                                        <p:tav tm="0">
                                          <p:val>
                                            <p:strVal val="#ppt_x"/>
                                          </p:val>
                                        </p:tav>
                                        <p:tav tm="100000">
                                          <p:val>
                                            <p:strVal val="#ppt_x"/>
                                          </p:val>
                                        </p:tav>
                                      </p:tavLst>
                                    </p:anim>
                                    <p:anim calcmode="lin" valueType="num">
                                      <p:cBhvr additive="base">
                                        <p:cTn id="15" dur="7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8900"/>
                            </p:stCondLst>
                            <p:childTnLst>
                              <p:par>
                                <p:cTn id="17" presetID="2" presetClass="entr" presetSubtype="4" fill="hold" nodeType="afterEffect">
                                  <p:stCondLst>
                                    <p:cond delay="4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2696-31A3-68AA-1875-9741E41A7F97}"/>
              </a:ext>
            </a:extLst>
          </p:cNvPr>
          <p:cNvSpPr>
            <a:spLocks noGrp="1"/>
          </p:cNvSpPr>
          <p:nvPr>
            <p:ph type="title"/>
          </p:nvPr>
        </p:nvSpPr>
        <p:spPr>
          <a:xfrm>
            <a:off x="1078081" y="601331"/>
            <a:ext cx="10274373" cy="903599"/>
          </a:xfrm>
        </p:spPr>
        <p:txBody>
          <a:bodyPr>
            <a:noAutofit/>
          </a:bodyPr>
          <a:lstStyle/>
          <a:p>
            <a:r>
              <a:rPr lang="en-US" sz="3600" dirty="0">
                <a:latin typeface="Verdana" panose="020B0604030504040204" pitchFamily="34" charset="0"/>
                <a:ea typeface="Verdana" panose="020B0604030504040204" pitchFamily="34" charset="0"/>
              </a:rPr>
              <a:t>Charging Stations near Bothell, WA</a:t>
            </a:r>
          </a:p>
        </p:txBody>
      </p:sp>
      <p:cxnSp>
        <p:nvCxnSpPr>
          <p:cNvPr id="6" name="Straight Connector 5">
            <a:extLst>
              <a:ext uri="{FF2B5EF4-FFF2-40B4-BE49-F238E27FC236}">
                <a16:creationId xmlns:a16="http://schemas.microsoft.com/office/drawing/2014/main" id="{C8957431-632D-5B00-F548-11216BA12F01}"/>
              </a:ext>
            </a:extLst>
          </p:cNvPr>
          <p:cNvCxnSpPr/>
          <p:nvPr/>
        </p:nvCxnSpPr>
        <p:spPr>
          <a:xfrm>
            <a:off x="940904" y="291548"/>
            <a:ext cx="105752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4" descr="A map of a city&#10;&#10;Description automatically generated">
            <a:extLst>
              <a:ext uri="{FF2B5EF4-FFF2-40B4-BE49-F238E27FC236}">
                <a16:creationId xmlns:a16="http://schemas.microsoft.com/office/drawing/2014/main" id="{EB0FF894-EF41-6801-56C0-96A9D81AD1AA}"/>
              </a:ext>
            </a:extLst>
          </p:cNvPr>
          <p:cNvPicPr>
            <a:picLocks noGrp="1" noChangeAspect="1"/>
          </p:cNvPicPr>
          <p:nvPr>
            <p:ph idx="1"/>
          </p:nvPr>
        </p:nvPicPr>
        <p:blipFill>
          <a:blip r:embed="rId3"/>
          <a:stretch>
            <a:fillRect/>
          </a:stretch>
        </p:blipFill>
        <p:spPr>
          <a:xfrm>
            <a:off x="4487594" y="1338430"/>
            <a:ext cx="7550345" cy="4181139"/>
          </a:xfrm>
        </p:spPr>
      </p:pic>
      <p:pic>
        <p:nvPicPr>
          <p:cNvPr id="9" name="Picture 8">
            <a:extLst>
              <a:ext uri="{FF2B5EF4-FFF2-40B4-BE49-F238E27FC236}">
                <a16:creationId xmlns:a16="http://schemas.microsoft.com/office/drawing/2014/main" id="{4EA2C0BE-C4AC-D312-433B-D2E7CEB3CA12}"/>
              </a:ext>
            </a:extLst>
          </p:cNvPr>
          <p:cNvPicPr>
            <a:picLocks noChangeAspect="1"/>
          </p:cNvPicPr>
          <p:nvPr/>
        </p:nvPicPr>
        <p:blipFill>
          <a:blip r:embed="rId4"/>
          <a:srcRect/>
          <a:stretch/>
        </p:blipFill>
        <p:spPr>
          <a:xfrm>
            <a:off x="154061" y="1924908"/>
            <a:ext cx="4215182" cy="3612176"/>
          </a:xfrm>
          <a:prstGeom prst="rect">
            <a:avLst/>
          </a:prstGeom>
        </p:spPr>
      </p:pic>
    </p:spTree>
    <p:extLst>
      <p:ext uri="{BB962C8B-B14F-4D97-AF65-F5344CB8AC3E}">
        <p14:creationId xmlns:p14="http://schemas.microsoft.com/office/powerpoint/2010/main" val="422700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3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inLine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2822</TotalTime>
  <Words>1823</Words>
  <Application>Microsoft Office PowerPoint</Application>
  <PresentationFormat>Widescreen</PresentationFormat>
  <Paragraphs>174</Paragraphs>
  <Slides>18</Slides>
  <Notes>18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Calibri Light</vt:lpstr>
      <vt:lpstr>Menlo</vt:lpstr>
      <vt:lpstr>Sagona Book</vt:lpstr>
      <vt:lpstr>Slack-Lato</vt:lpstr>
      <vt:lpstr>Univers</vt:lpstr>
      <vt:lpstr>Verdana</vt:lpstr>
      <vt:lpstr>Wingdings</vt:lpstr>
      <vt:lpstr>ThinLineVTI</vt:lpstr>
      <vt:lpstr>Is Washington State Ready for the EV Revolution?</vt:lpstr>
      <vt:lpstr>PowerPoint Presentation</vt:lpstr>
      <vt:lpstr>Data Sources Used</vt:lpstr>
      <vt:lpstr>3 Sub-Questions Asked</vt:lpstr>
      <vt:lpstr>Question 1:    Which cities in Washington have the most electric and hybrid cars registered? </vt:lpstr>
      <vt:lpstr>PowerPoint Presentation</vt:lpstr>
      <vt:lpstr>Question 2:    Ratio of cars to chargers &amp; charger speeds? </vt:lpstr>
      <vt:lpstr>Charging Stations near Bellevue, WA</vt:lpstr>
      <vt:lpstr>Charging Stations near Bothell, WA</vt:lpstr>
      <vt:lpstr>Charging Stations near Vancouver, WA</vt:lpstr>
      <vt:lpstr>Charging Stations near Redmond, WA</vt:lpstr>
      <vt:lpstr>Charging Stations near Seattle, WA</vt:lpstr>
      <vt:lpstr>Question 3:    What are the most popular car models in the selected cities, and do they have federal incentive?       </vt:lpstr>
      <vt:lpstr>PowerPoint Presentation</vt:lpstr>
      <vt:lpstr>Potential benefits of buying an EV</vt:lpstr>
      <vt:lpstr>Is Washington State Ready for  the EV Revolution?</vt:lpstr>
      <vt:lpstr>Limitations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Should you buy an electric car in the state of Washington, USA?</dc:title>
  <dc:creator>Esha Patel</dc:creator>
  <cp:lastModifiedBy>Jeffrey Morgan</cp:lastModifiedBy>
  <cp:revision>50</cp:revision>
  <dcterms:created xsi:type="dcterms:W3CDTF">2023-12-13T12:36:57Z</dcterms:created>
  <dcterms:modified xsi:type="dcterms:W3CDTF">2023-12-18T22:35:25Z</dcterms:modified>
</cp:coreProperties>
</file>